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20" r:id="rId1"/>
  </p:sldMasterIdLst>
  <p:notesMasterIdLst>
    <p:notesMasterId r:id="rId43"/>
  </p:notesMasterIdLst>
  <p:sldIdLst>
    <p:sldId id="256" r:id="rId2"/>
    <p:sldId id="302" r:id="rId3"/>
    <p:sldId id="258" r:id="rId4"/>
    <p:sldId id="259" r:id="rId5"/>
    <p:sldId id="263" r:id="rId6"/>
    <p:sldId id="271" r:id="rId7"/>
    <p:sldId id="272" r:id="rId8"/>
    <p:sldId id="273" r:id="rId9"/>
    <p:sldId id="274" r:id="rId10"/>
    <p:sldId id="275" r:id="rId11"/>
    <p:sldId id="268" r:id="rId12"/>
    <p:sldId id="278" r:id="rId13"/>
    <p:sldId id="277" r:id="rId14"/>
    <p:sldId id="276" r:id="rId15"/>
    <p:sldId id="279" r:id="rId16"/>
    <p:sldId id="269" r:id="rId17"/>
    <p:sldId id="262" r:id="rId18"/>
    <p:sldId id="280" r:id="rId19"/>
    <p:sldId id="281" r:id="rId20"/>
    <p:sldId id="282" r:id="rId21"/>
    <p:sldId id="283" r:id="rId22"/>
    <p:sldId id="284" r:id="rId23"/>
    <p:sldId id="266" r:id="rId24"/>
    <p:sldId id="303" r:id="rId25"/>
    <p:sldId id="287" r:id="rId26"/>
    <p:sldId id="286" r:id="rId27"/>
    <p:sldId id="288" r:id="rId28"/>
    <p:sldId id="290" r:id="rId29"/>
    <p:sldId id="289" r:id="rId30"/>
    <p:sldId id="291" r:id="rId31"/>
    <p:sldId id="292" r:id="rId32"/>
    <p:sldId id="293" r:id="rId33"/>
    <p:sldId id="267" r:id="rId34"/>
    <p:sldId id="296" r:id="rId35"/>
    <p:sldId id="294" r:id="rId36"/>
    <p:sldId id="297" r:id="rId37"/>
    <p:sldId id="298" r:id="rId38"/>
    <p:sldId id="299" r:id="rId39"/>
    <p:sldId id="265" r:id="rId40"/>
    <p:sldId id="301" r:id="rId41"/>
    <p:sldId id="264" r:id="rId4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56" userDrawn="1">
          <p15:clr>
            <a:srgbClr val="A4A3A4"/>
          </p15:clr>
        </p15:guide>
        <p15:guide id="1" pos="28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Objects="1">
      <p:cViewPr varScale="1">
        <p:scale>
          <a:sx n="108" d="100"/>
          <a:sy n="108" d="100"/>
        </p:scale>
        <p:origin x="1704" y="108"/>
      </p:cViewPr>
      <p:guideLst>
        <p:guide orient="horz" pos="2156"/>
        <p:guide pos="2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E0E194-D350-49AC-82DD-3E46C80EC50D}" type="datetimeFigureOut">
              <a:rPr lang="ko-KR" altLang="en-US" smtClean="0"/>
              <a:t>2019-11-30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BC64D9-BD4F-40C7-A6FF-3E3DDEC823D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0939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BC64D9-BD4F-40C7-A6FF-3E3DDEC823D8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5715479"/>
      </p:ext>
    </p:extLst>
  </p:cSld>
  <p:clrMapOvr>
    <a:masterClrMapping/>
  </p:clrMapOvr>
</p:notes>
</file>

<file path=ppt/notesSlides/notesSlide1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13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14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15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16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BC64D9-BD4F-40C7-A6FF-3E3DDEC823D8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5715479"/>
      </p:ext>
    </p:extLst>
  </p:cSld>
  <p:clrMapOvr>
    <a:masterClrMapping/>
  </p:clrMapOvr>
</p:notes>
</file>

<file path=ppt/notesSlides/notesSlide1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635" cy="34296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18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635" cy="34296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19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20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21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22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BC64D9-BD4F-40C7-A6FF-3E3DDEC823D8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5715479"/>
      </p:ext>
    </p:extLst>
  </p:cSld>
  <p:clrMapOvr>
    <a:masterClrMapping/>
  </p:clrMapOvr>
</p:notes>
</file>

<file path=ppt/notesSlides/notesSlide2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24</a:t>
                </a:fld>
                <a:endParaRPr lang="ko-KR" altLang="en-US" sz="1200"/>
              </a:p>
            </p:txBody>
          </p:sp>
        </p:spTree>
        <p:extLst>
          <p:ext uri="{BB962C8B-B14F-4D97-AF65-F5344CB8AC3E}">
            <p14:creationId val="1157605360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2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25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2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26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2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27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2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28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2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29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2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30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2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31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2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32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BC64D9-BD4F-40C7-A6FF-3E3DDEC823D8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5715479"/>
      </p:ext>
    </p:extLst>
  </p:cSld>
  <p:clrMapOvr>
    <a:masterClrMapping/>
  </p:clrMapOvr>
</p:notes>
</file>

<file path=ppt/notesSlides/notesSlide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6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34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2487466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35</a:t>
            </a:fld>
            <a:endParaRPr lang="ko-KR" altLang="en-US" sz="12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36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4093565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37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6414006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38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876878550"/>
      </p:ext>
    </p:extLst>
  </p:cSld>
  <p:clrMapOvr>
    <a:masterClrMapping/>
  </p:clrMapOvr>
</p:notes>
</file>

<file path=ppt/notesSlides/notesSlide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635" cy="34296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7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635" cy="34296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8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635" cy="34296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9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10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11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12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04AFC-9A5A-4E53-A37F-198BC742B18F}" type="datetimeFigureOut">
              <a:rPr lang="ko-KR" altLang="en-US" smtClean="0"/>
              <a:t>2019-11-30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00312-926D-419F-9CFC-213CD28D42A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7471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04AFC-9A5A-4E53-A37F-198BC742B18F}" type="datetimeFigureOut">
              <a:rPr lang="ko-KR" altLang="en-US" smtClean="0"/>
              <a:t>2019-11-30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00312-926D-419F-9CFC-213CD28D42A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196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04AFC-9A5A-4E53-A37F-198BC742B18F}" type="datetimeFigureOut">
              <a:rPr lang="ko-KR" altLang="en-US" smtClean="0"/>
              <a:t>2019-11-30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00312-926D-419F-9CFC-213CD28D42A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1761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04AFC-9A5A-4E53-A37F-198BC742B18F}" type="datetimeFigureOut">
              <a:rPr lang="ko-KR" altLang="en-US" smtClean="0"/>
              <a:t>2019-11-30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00312-926D-419F-9CFC-213CD28D42A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5745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04AFC-9A5A-4E53-A37F-198BC742B18F}" type="datetimeFigureOut">
              <a:rPr lang="ko-KR" altLang="en-US" smtClean="0"/>
              <a:t>2019-11-30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00312-926D-419F-9CFC-213CD28D42A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909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04AFC-9A5A-4E53-A37F-198BC742B18F}" type="datetimeFigureOut">
              <a:rPr lang="ko-KR" altLang="en-US" smtClean="0"/>
              <a:t>2019-11-30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00312-926D-419F-9CFC-213CD28D42A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4084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04AFC-9A5A-4E53-A37F-198BC742B18F}" type="datetimeFigureOut">
              <a:rPr lang="ko-KR" altLang="en-US" smtClean="0"/>
              <a:t>2019-11-30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00312-926D-419F-9CFC-213CD28D42A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924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04AFC-9A5A-4E53-A37F-198BC742B18F}" type="datetimeFigureOut">
              <a:rPr lang="ko-KR" altLang="en-US" smtClean="0"/>
              <a:t>2019-11-30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00312-926D-419F-9CFC-213CD28D42A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5498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04AFC-9A5A-4E53-A37F-198BC742B18F}" type="datetimeFigureOut">
              <a:rPr lang="ko-KR" altLang="en-US" smtClean="0"/>
              <a:t>2019-11-30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00312-926D-419F-9CFC-213CD28D42A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4500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04AFC-9A5A-4E53-A37F-198BC742B18F}" type="datetimeFigureOut">
              <a:rPr lang="ko-KR" altLang="en-US" smtClean="0"/>
              <a:t>2019-11-30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00312-926D-419F-9CFC-213CD28D42A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3181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04AFC-9A5A-4E53-A37F-198BC742B18F}" type="datetimeFigureOut">
              <a:rPr lang="ko-KR" altLang="en-US" smtClean="0"/>
              <a:t>2019-11-30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00312-926D-419F-9CFC-213CD28D42A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6458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04AFC-9A5A-4E53-A37F-198BC742B18F}" type="datetimeFigureOut">
              <a:rPr lang="ko-KR" altLang="en-US" smtClean="0"/>
              <a:t>2019-11-30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00312-926D-419F-9CFC-213CD28D42A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9494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e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e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eg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eg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jpeg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jpe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eg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jpeg"/><Relationship Id="rId4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jpeg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40.jpe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jpe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4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jpg"/><Relationship Id="rId5" Type="http://schemas.openxmlformats.org/officeDocument/2006/relationships/image" Target="../media/image49.png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>
            <a:spLocks/>
          </p:cNvSpPr>
          <p:nvPr/>
        </p:nvSpPr>
        <p:spPr>
          <a:xfrm>
            <a:off x="3037681" y="958215"/>
            <a:ext cx="738664" cy="4393565"/>
          </a:xfrm>
          <a:prstGeom prst="rect">
            <a:avLst/>
          </a:prstGeom>
          <a:noFill/>
        </p:spPr>
        <p:txBody>
          <a:bodyPr vert="eaVert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600" spc="-500" dirty="0">
                <a:effectLst>
                  <a:outerShdw blurRad="38100" dist="38100" dir="2700000" algn="tl">
                    <a:srgbClr val="000000">
                      <a:alpha val="42352"/>
                    </a:srgbClr>
                  </a:outerShdw>
                </a:effectLst>
                <a:latin typeface="EBS주시경 Light" charset="0"/>
                <a:ea typeface="EBS주시경 Light" charset="0"/>
              </a:rPr>
              <a:t>학생</a:t>
            </a:r>
            <a:r>
              <a:rPr lang="ko-KR" altLang="en-US" sz="3600" spc="-5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2352"/>
                    </a:srgbClr>
                  </a:outerShdw>
                </a:effectLst>
                <a:latin typeface="EBS주시경 Light" charset="0"/>
                <a:ea typeface="EBS주시경 Light" charset="0"/>
              </a:rPr>
              <a:t> , 민 주주의의  꽃 </a:t>
            </a:r>
            <a:endParaRPr lang="ko-KR" altLang="en-US" sz="3600" dirty="0">
              <a:solidFill>
                <a:schemeClr val="tx1"/>
              </a:solidFill>
              <a:latin typeface="EBS주시경 Light" charset="0"/>
              <a:ea typeface="EBS주시경 Light" charset="0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2079962" y="958215"/>
            <a:ext cx="1015663" cy="5082482"/>
          </a:xfrm>
          <a:prstGeom prst="rect">
            <a:avLst/>
          </a:prstGeom>
          <a:noFill/>
        </p:spPr>
        <p:txBody>
          <a:bodyPr vert="eaVert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400" spc="-5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2352"/>
                    </a:srgbClr>
                  </a:outerShdw>
                </a:effectLst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학생운동의 역사</a:t>
            </a:r>
            <a:endParaRPr lang="ko-KR" altLang="en-US" sz="5400" dirty="0">
              <a:solidFill>
                <a:schemeClr val="tx1"/>
              </a:solidFill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1584960" y="1021715"/>
            <a:ext cx="491490" cy="4156075"/>
          </a:xfrm>
          <a:prstGeom prst="rect">
            <a:avLst/>
          </a:prstGeom>
          <a:noFill/>
        </p:spPr>
        <p:txBody>
          <a:bodyPr vert="eaVert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>
                <a:latin typeface="EBS주시경 Light" charset="0"/>
                <a:ea typeface="EBS주시경 Light" charset="0"/>
              </a:rPr>
              <a:t>한동대학교 조예성-김미나-주하영</a:t>
            </a:r>
          </a:p>
        </p:txBody>
      </p:sp>
    </p:spTree>
    <p:extLst>
      <p:ext uri="{BB962C8B-B14F-4D97-AF65-F5344CB8AC3E}">
        <p14:creationId xmlns:p14="http://schemas.microsoft.com/office/powerpoint/2010/main" val="2174134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user/AppData/Roaming/PolarisOffice/ETemp/32412_13024112/image2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12065"/>
            <a:ext cx="9145270" cy="6859270"/>
          </a:xfrm>
          <a:prstGeom prst="rect">
            <a:avLst/>
          </a:prstGeom>
          <a:noFill/>
        </p:spPr>
      </p:pic>
      <p:sp>
        <p:nvSpPr>
          <p:cNvPr id="4" name="TextBox 3"/>
          <p:cNvSpPr txBox="1">
            <a:spLocks/>
          </p:cNvSpPr>
          <p:nvPr/>
        </p:nvSpPr>
        <p:spPr>
          <a:xfrm>
            <a:off x="744220" y="908050"/>
            <a:ext cx="5574030" cy="7537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EBS주시경 Bold" charset="0"/>
                <a:ea typeface="EBS주시경 Bold" charset="0"/>
              </a:rPr>
              <a:t>첫째</a:t>
            </a:r>
            <a:endParaRPr lang="ko-KR" altLang="en-US" sz="1800">
              <a:latin typeface="EBS주시경 Bold" charset="0"/>
              <a:ea typeface="EBS주시경 Bold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500" spc="-100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광주학생 항일운동, </a:t>
            </a:r>
            <a:r>
              <a:rPr sz="2500" spc="-10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의의와 한계</a:t>
            </a:r>
            <a:endParaRPr lang="ko-KR" altLang="en-US" sz="2500">
              <a:solidFill>
                <a:srgbClr val="8A0000"/>
              </a:solidFill>
              <a:latin typeface="EBS주시경 Bold" charset="0"/>
              <a:ea typeface="EBS주시경 Bold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>
            <a:off x="837247" y="1994051"/>
            <a:ext cx="7469505" cy="9086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b="0" i="0" spc="-100" dirty="0" err="1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의의</a:t>
            </a:r>
            <a:r>
              <a:rPr sz="2800" b="0" i="0" spc="-1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: </a:t>
            </a:r>
            <a:r>
              <a:rPr sz="2500" b="0" i="0" spc="-100" dirty="0" err="1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학교를</a:t>
            </a:r>
            <a:r>
              <a:rPr sz="2500" b="0" i="0" spc="-1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 </a:t>
            </a:r>
            <a:r>
              <a:rPr sz="2500" b="0" i="0" spc="-100" dirty="0" err="1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단위로</a:t>
            </a:r>
            <a:r>
              <a:rPr sz="2500" b="0" i="0" spc="-1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 </a:t>
            </a:r>
            <a:r>
              <a:rPr sz="2500" b="0" i="0" spc="-100" dirty="0" err="1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조직된</a:t>
            </a:r>
            <a:r>
              <a:rPr sz="2500" b="0" i="0" spc="-1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 </a:t>
            </a:r>
            <a:r>
              <a:rPr sz="2500" b="0" i="0" spc="-100" dirty="0" err="1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대중운동의</a:t>
            </a:r>
            <a:r>
              <a:rPr sz="2500" b="0" i="0" spc="-1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 힘</a:t>
            </a:r>
            <a:endParaRPr lang="ko-KR" altLang="en-US" sz="2500" b="0" i="0" dirty="0">
              <a:solidFill>
                <a:schemeClr val="tx1"/>
              </a:solidFill>
              <a:latin typeface="EBS주시경 Bold" charset="0"/>
              <a:ea typeface="EBS주시경 Bold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5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    →</a:t>
            </a:r>
            <a:r>
              <a:rPr sz="2500" b="0" i="0" spc="-1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 </a:t>
            </a:r>
            <a:r>
              <a:rPr sz="2500" b="0" i="0" spc="-100" dirty="0" err="1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각계각층의</a:t>
            </a:r>
            <a:r>
              <a:rPr sz="2500" b="0" i="0" spc="-1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 </a:t>
            </a:r>
            <a:r>
              <a:rPr sz="2500" b="0" i="0" spc="-100" dirty="0" err="1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대중운동</a:t>
            </a:r>
            <a:r>
              <a:rPr sz="2500" b="0" i="0" spc="-1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 </a:t>
            </a:r>
            <a:r>
              <a:rPr sz="2500" b="0" i="0" spc="-100" dirty="0" err="1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발달에</a:t>
            </a:r>
            <a:r>
              <a:rPr sz="2500" b="0" i="0" spc="-1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 </a:t>
            </a:r>
            <a:r>
              <a:rPr sz="2500" b="0" i="0" spc="-100" dirty="0" err="1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영향을</a:t>
            </a:r>
            <a:r>
              <a:rPr sz="2500" b="0" i="0" spc="-1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 </a:t>
            </a:r>
            <a:r>
              <a:rPr sz="2500" b="0" i="0" spc="-100" dirty="0" err="1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미침</a:t>
            </a:r>
            <a:r>
              <a:rPr sz="2500" b="0" i="0" spc="-1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.</a:t>
            </a:r>
            <a:endParaRPr lang="ko-KR" altLang="en-US" sz="2800" b="0" i="0" dirty="0">
              <a:latin typeface="맑은 고딕" charset="0"/>
              <a:ea typeface="맑은 고딕" charset="0"/>
            </a:endParaRPr>
          </a:p>
        </p:txBody>
      </p:sp>
      <p:sp>
        <p:nvSpPr>
          <p:cNvPr id="8" name="텍스트 상자 7"/>
          <p:cNvSpPr txBox="1">
            <a:spLocks/>
          </p:cNvSpPr>
          <p:nvPr/>
        </p:nvSpPr>
        <p:spPr>
          <a:xfrm>
            <a:off x="756094" y="3456098"/>
            <a:ext cx="7986970" cy="90922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b="0" i="0" spc="-100" dirty="0" err="1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한계</a:t>
            </a:r>
            <a:r>
              <a:rPr sz="2800" b="0" i="0" spc="-1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:</a:t>
            </a:r>
            <a:r>
              <a:rPr sz="2500" b="0" i="0" spc="-1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 -</a:t>
            </a:r>
            <a:r>
              <a:rPr sz="2500" b="0" i="0" spc="-100" dirty="0" err="1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노동자</a:t>
            </a:r>
            <a:r>
              <a:rPr sz="2500" b="0" i="0" spc="-1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, </a:t>
            </a:r>
            <a:r>
              <a:rPr sz="2500" b="0" i="0" spc="-100" dirty="0" err="1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농민들의</a:t>
            </a:r>
            <a:r>
              <a:rPr sz="2500" b="0" i="0" spc="-1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 </a:t>
            </a:r>
            <a:r>
              <a:rPr sz="2500" b="0" i="0" spc="-100" dirty="0" err="1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대중운동과</a:t>
            </a:r>
            <a:r>
              <a:rPr sz="2500" b="0" i="0" spc="-1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 </a:t>
            </a:r>
            <a:r>
              <a:rPr sz="2500" b="0" i="0" spc="-100" dirty="0" err="1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연결</a:t>
            </a:r>
            <a:r>
              <a:rPr sz="2500" b="0" i="0" spc="-1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 </a:t>
            </a:r>
            <a:r>
              <a:rPr sz="2500" b="0" i="0" spc="-100" dirty="0" err="1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실패</a:t>
            </a:r>
            <a:endParaRPr lang="ko-KR" altLang="en-US" sz="2500" b="0" i="0" dirty="0">
              <a:solidFill>
                <a:schemeClr val="tx1"/>
              </a:solidFill>
              <a:latin typeface="EBS주시경 Bold" charset="0"/>
              <a:ea typeface="EBS주시경 Bold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500" b="0" i="0" spc="-1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	-</a:t>
            </a:r>
            <a:r>
              <a:rPr sz="2500" b="0" i="0" spc="-100" dirty="0" err="1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대중운동</a:t>
            </a:r>
            <a:r>
              <a:rPr sz="2500" b="0" i="0" spc="-1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 </a:t>
            </a:r>
            <a:r>
              <a:rPr sz="2500" b="0" i="0" spc="-100" dirty="0" err="1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보다는</a:t>
            </a:r>
            <a:r>
              <a:rPr sz="2500" b="0" i="0" spc="-1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 </a:t>
            </a:r>
            <a:r>
              <a:rPr sz="2500" b="0" i="0" spc="-100" dirty="0" err="1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비밀결사</a:t>
            </a:r>
            <a:r>
              <a:rPr sz="2500" b="0" i="0" spc="-1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 </a:t>
            </a:r>
            <a:r>
              <a:rPr sz="2500" b="0" i="0" spc="-100" dirty="0" err="1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중심으로</a:t>
            </a:r>
            <a:r>
              <a:rPr sz="2500" b="0" i="0" spc="-1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 </a:t>
            </a:r>
            <a:r>
              <a:rPr sz="2500" b="0" i="0" spc="-100" dirty="0" err="1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이루어진</a:t>
            </a:r>
            <a:r>
              <a:rPr sz="2500" b="0" i="0" spc="-1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 	</a:t>
            </a:r>
            <a:r>
              <a:rPr sz="2500" b="0" i="0" spc="-100" dirty="0" err="1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형태로</a:t>
            </a:r>
            <a:r>
              <a:rPr sz="2500" b="0" i="0" spc="-1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 </a:t>
            </a:r>
            <a:r>
              <a:rPr sz="2500" b="0" i="0" spc="-100" dirty="0" err="1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변화</a:t>
            </a:r>
            <a:endParaRPr lang="ko-KR" altLang="en-US" sz="2800" b="0" i="0" dirty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635" cy="6858635"/>
          </a:xfrm>
          <a:prstGeom prst="rect">
            <a:avLst/>
          </a:prstGeom>
          <a:noFill/>
        </p:spPr>
      </p:pic>
      <p:pic>
        <p:nvPicPr>
          <p:cNvPr id="15" name="그림 14" descr="C:/Users/user/AppData/Roaming/PolarisOffice/ETemp/32412_13024112/fImage2707712406454.jpe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479675" y="1908175"/>
            <a:ext cx="5869940" cy="4210685"/>
          </a:xfrm>
          <a:prstGeom prst="rect">
            <a:avLst/>
          </a:prstGeom>
          <a:noFill/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21" name="그룹 20"/>
          <p:cNvGrpSpPr/>
          <p:nvPr/>
        </p:nvGrpSpPr>
        <p:grpSpPr>
          <a:xfrm>
            <a:off x="755650" y="826135"/>
            <a:ext cx="6455410" cy="1092200"/>
            <a:chOff x="755650" y="826135"/>
            <a:chExt cx="6455410" cy="1092200"/>
          </a:xfrm>
        </p:grpSpPr>
        <p:sp>
          <p:nvSpPr>
            <p:cNvPr id="7" name="TextBox 6"/>
            <p:cNvSpPr txBox="1">
              <a:spLocks/>
            </p:cNvSpPr>
            <p:nvPr/>
          </p:nvSpPr>
          <p:spPr>
            <a:xfrm>
              <a:off x="755650" y="826135"/>
              <a:ext cx="6455410" cy="9531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dirty="0">
                  <a:latin typeface="EBS주시경 Bold" charset="0"/>
                  <a:ea typeface="EBS주시경 Bold" charset="0"/>
                </a:rPr>
                <a:t>둘째</a:t>
              </a:r>
            </a:p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3200" spc="-100" dirty="0">
                  <a:latin typeface="EBS주시경 Bold" charset="0"/>
                  <a:ea typeface="EBS주시경 Bold" charset="0"/>
                </a:rPr>
                <a:t>1960년 대구,</a:t>
              </a:r>
              <a:r>
                <a:rPr lang="en-US" altLang="ko-KR" sz="3200" spc="-100" dirty="0">
                  <a:latin typeface="EBS주시경 Bold" charset="0"/>
                  <a:ea typeface="EBS주시경 Bold" charset="0"/>
                </a:rPr>
                <a:t> </a:t>
              </a:r>
              <a:r>
                <a:rPr lang="ko-KR" altLang="en-US" sz="3200" spc="-100" dirty="0">
                  <a:solidFill>
                    <a:srgbClr val="8A0000"/>
                  </a:solidFill>
                  <a:latin typeface="EBS주시경 Bold" charset="0"/>
                  <a:ea typeface="EBS주시경 Bold" charset="0"/>
                </a:rPr>
                <a:t>2.28 학생운동 </a:t>
              </a:r>
              <a:endParaRPr lang="ko-KR" altLang="en-US" sz="3200" dirty="0">
                <a:solidFill>
                  <a:srgbClr val="8A0000"/>
                </a:solidFill>
                <a:latin typeface="EBS주시경 Bold" charset="0"/>
                <a:ea typeface="EBS주시경 Bold" charset="0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899795" y="1917065"/>
              <a:ext cx="1297305" cy="1270"/>
            </a:xfrm>
            <a:prstGeom prst="line">
              <a:avLst/>
            </a:prstGeom>
            <a:ln w="28575" cap="flat" cmpd="sng">
              <a:solidFill>
                <a:schemeClr val="tx1">
                  <a:lumMod val="95000"/>
                  <a:lumOff val="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635" cy="6858635"/>
          </a:xfrm>
          <a:prstGeom prst="rect">
            <a:avLst/>
          </a:prstGeom>
          <a:noFill/>
        </p:spPr>
      </p:pic>
      <p:sp>
        <p:nvSpPr>
          <p:cNvPr id="4" name="TextBox 3"/>
          <p:cNvSpPr txBox="1">
            <a:spLocks/>
          </p:cNvSpPr>
          <p:nvPr/>
        </p:nvSpPr>
        <p:spPr>
          <a:xfrm>
            <a:off x="744220" y="908050"/>
            <a:ext cx="5574030" cy="7537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>
                <a:latin typeface="EBS주시경 Bold" charset="0"/>
                <a:ea typeface="EBS주시경 Bold" charset="0"/>
              </a:rPr>
              <a:t>둘</a:t>
            </a:r>
            <a:r>
              <a:rPr sz="1800" dirty="0">
                <a:latin typeface="EBS주시경 Bold" charset="0"/>
                <a:ea typeface="EBS주시경 Bold" charset="0"/>
              </a:rPr>
              <a:t>째</a:t>
            </a:r>
            <a:endParaRPr lang="ko-KR" altLang="en-US" sz="1800" dirty="0">
              <a:latin typeface="EBS주시경 Bold" charset="0"/>
              <a:ea typeface="EBS주시경 Bold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500" spc="-100" dirty="0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2.28 </a:t>
            </a:r>
            <a:r>
              <a:rPr sz="2500" spc="-100" dirty="0" err="1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대구</a:t>
            </a:r>
            <a:r>
              <a:rPr sz="2500" spc="-100" dirty="0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 </a:t>
            </a:r>
            <a:r>
              <a:rPr sz="2500" spc="-100" dirty="0" err="1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민주화</a:t>
            </a:r>
            <a:r>
              <a:rPr sz="2500" spc="-100" dirty="0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 </a:t>
            </a:r>
            <a:r>
              <a:rPr sz="2500" spc="-100" dirty="0" err="1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운동</a:t>
            </a:r>
            <a:r>
              <a:rPr sz="2500" spc="-100" dirty="0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, </a:t>
            </a:r>
            <a:r>
              <a:rPr sz="2500" spc="-100" dirty="0" err="1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배경</a:t>
            </a:r>
            <a:endParaRPr lang="ko-KR" altLang="en-US" sz="2500" dirty="0">
              <a:solidFill>
                <a:srgbClr val="8A0000"/>
              </a:solidFill>
              <a:latin typeface="EBS주시경 Bold" charset="0"/>
              <a:ea typeface="EBS주시경 Bold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>
            <a:off x="904240" y="1726565"/>
            <a:ext cx="2924810" cy="5549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000" b="0" i="0" u="sng">
              <a:latin typeface="맑은 고딕" charset="0"/>
              <a:ea typeface="맑은 고딕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74795" y="1844040"/>
            <a:ext cx="4498340" cy="3582670"/>
          </a:xfrm>
          <a:prstGeom prst="rect">
            <a:avLst/>
          </a:prstGeom>
          <a:noFill/>
        </p:spPr>
      </p:pic>
      <p:sp>
        <p:nvSpPr>
          <p:cNvPr id="8" name="텍스트 상자 7"/>
          <p:cNvSpPr txBox="1">
            <a:spLocks/>
          </p:cNvSpPr>
          <p:nvPr/>
        </p:nvSpPr>
        <p:spPr>
          <a:xfrm>
            <a:off x="433701" y="2061887"/>
            <a:ext cx="3641094" cy="86305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500" spc="-100" dirty="0" err="1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장면</a:t>
            </a:r>
            <a:r>
              <a:rPr sz="2500" spc="-1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 </a:t>
            </a:r>
            <a:r>
              <a:rPr sz="2500" spc="-100" dirty="0" err="1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후보의</a:t>
            </a:r>
            <a:r>
              <a:rPr sz="2500" spc="-1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 </a:t>
            </a:r>
            <a:r>
              <a:rPr sz="2500" spc="-100" dirty="0" err="1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유세를</a:t>
            </a:r>
            <a:r>
              <a:rPr sz="2500" spc="-1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 </a:t>
            </a:r>
            <a:r>
              <a:rPr sz="2500" spc="-100" dirty="0" err="1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막기</a:t>
            </a:r>
            <a:r>
              <a:rPr lang="en-US" altLang="ko-KR" sz="2500" spc="-1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 </a:t>
            </a:r>
            <a:r>
              <a:rPr sz="2500" spc="-100" dirty="0" err="1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위한</a:t>
            </a:r>
            <a:r>
              <a:rPr sz="2500" spc="-1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 </a:t>
            </a:r>
            <a:r>
              <a:rPr sz="2500" spc="-100" dirty="0" err="1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당시</a:t>
            </a:r>
            <a:r>
              <a:rPr sz="2500" spc="-1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 </a:t>
            </a:r>
            <a:r>
              <a:rPr sz="2500" spc="-100" dirty="0" err="1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대구</a:t>
            </a:r>
            <a:r>
              <a:rPr sz="2500" spc="-1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 </a:t>
            </a:r>
            <a:r>
              <a:rPr sz="2500" spc="-100" dirty="0" err="1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고등학생</a:t>
            </a:r>
            <a:r>
              <a:rPr lang="ko-KR" altLang="en-US" sz="2500" spc="-1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을 </a:t>
            </a:r>
            <a:r>
              <a:rPr sz="2500" spc="-100" dirty="0" err="1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규제</a:t>
            </a:r>
            <a:r>
              <a:rPr sz="2500" spc="-1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  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>
            <a:off x="4908550" y="5435059"/>
            <a:ext cx="318325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dirty="0">
                <a:latin typeface="EBS주시경 Light" panose="02020603020101020101" pitchFamily="18" charset="-127"/>
                <a:ea typeface="EBS주시경 Light" panose="02020603020101020101" pitchFamily="18" charset="-127"/>
              </a:rPr>
              <a:t>&lt;</a:t>
            </a:r>
            <a:r>
              <a:rPr sz="1800" dirty="0" err="1">
                <a:latin typeface="EBS주시경 Light" panose="02020603020101020101" pitchFamily="18" charset="-127"/>
                <a:ea typeface="EBS주시경 Light" panose="02020603020101020101" pitchFamily="18" charset="-127"/>
              </a:rPr>
              <a:t>민주당의</a:t>
            </a:r>
            <a:r>
              <a:rPr sz="1800" dirty="0">
                <a:latin typeface="EBS주시경 Light" panose="02020603020101020101" pitchFamily="18" charset="-127"/>
                <a:ea typeface="EBS주시경 Light" panose="02020603020101020101" pitchFamily="18" charset="-127"/>
              </a:rPr>
              <a:t> </a:t>
            </a:r>
            <a:r>
              <a:rPr sz="1800" dirty="0" err="1">
                <a:latin typeface="EBS주시경 Light" panose="02020603020101020101" pitchFamily="18" charset="-127"/>
                <a:ea typeface="EBS주시경 Light" panose="02020603020101020101" pitchFamily="18" charset="-127"/>
              </a:rPr>
              <a:t>장면</a:t>
            </a:r>
            <a:r>
              <a:rPr sz="1800" dirty="0">
                <a:latin typeface="EBS주시경 Light" panose="02020603020101020101" pitchFamily="18" charset="-127"/>
                <a:ea typeface="EBS주시경 Light" panose="02020603020101020101" pitchFamily="18" charset="-127"/>
              </a:rPr>
              <a:t> </a:t>
            </a:r>
            <a:r>
              <a:rPr sz="1800" dirty="0" err="1">
                <a:latin typeface="EBS주시경 Light" panose="02020603020101020101" pitchFamily="18" charset="-127"/>
                <a:ea typeface="EBS주시경 Light" panose="02020603020101020101" pitchFamily="18" charset="-127"/>
              </a:rPr>
              <a:t>후보</a:t>
            </a:r>
            <a:r>
              <a:rPr sz="1800" dirty="0">
                <a:latin typeface="EBS주시경 Light" panose="02020603020101020101" pitchFamily="18" charset="-127"/>
                <a:ea typeface="EBS주시경 Light" panose="02020603020101020101" pitchFamily="18" charset="-127"/>
              </a:rPr>
              <a:t>&gt; </a:t>
            </a:r>
            <a:endParaRPr lang="ko-KR" altLang="en-US" sz="1800" dirty="0">
              <a:latin typeface="EBS주시경 Light" panose="02020603020101020101" pitchFamily="18" charset="-127"/>
              <a:ea typeface="EBS주시경 Light" panose="02020603020101020101" pitchFamily="18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635" cy="6858635"/>
          </a:xfrm>
          <a:prstGeom prst="rect">
            <a:avLst/>
          </a:prstGeom>
          <a:noFill/>
        </p:spPr>
      </p:pic>
      <p:sp>
        <p:nvSpPr>
          <p:cNvPr id="4" name="TextBox 3"/>
          <p:cNvSpPr txBox="1">
            <a:spLocks/>
          </p:cNvSpPr>
          <p:nvPr/>
        </p:nvSpPr>
        <p:spPr>
          <a:xfrm>
            <a:off x="744220" y="908050"/>
            <a:ext cx="5574030" cy="7537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>
                <a:latin typeface="EBS주시경 Bold" charset="0"/>
                <a:ea typeface="EBS주시경 Bold" charset="0"/>
              </a:rPr>
              <a:t>둘</a:t>
            </a:r>
            <a:r>
              <a:rPr sz="1800" dirty="0">
                <a:latin typeface="EBS주시경 Bold" charset="0"/>
                <a:ea typeface="EBS주시경 Bold" charset="0"/>
              </a:rPr>
              <a:t>째</a:t>
            </a:r>
            <a:endParaRPr lang="ko-KR" altLang="en-US" sz="1800" dirty="0">
              <a:latin typeface="EBS주시경 Bold" charset="0"/>
              <a:ea typeface="EBS주시경 Bold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500" spc="-100" dirty="0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2.28 </a:t>
            </a:r>
            <a:r>
              <a:rPr sz="2500" spc="-100" dirty="0" err="1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대구</a:t>
            </a:r>
            <a:r>
              <a:rPr sz="2500" spc="-100" dirty="0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 </a:t>
            </a:r>
            <a:r>
              <a:rPr sz="2500" spc="-100" dirty="0" err="1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민주화</a:t>
            </a:r>
            <a:r>
              <a:rPr sz="2500" spc="-100" dirty="0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 </a:t>
            </a:r>
            <a:r>
              <a:rPr sz="2500" spc="-100" dirty="0" err="1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운동</a:t>
            </a:r>
            <a:r>
              <a:rPr sz="2500" spc="-100" dirty="0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, </a:t>
            </a:r>
            <a:r>
              <a:rPr sz="2500" spc="-100" dirty="0" err="1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전개</a:t>
            </a:r>
            <a:endParaRPr lang="ko-KR" altLang="en-US" sz="2500" dirty="0">
              <a:solidFill>
                <a:srgbClr val="8A0000"/>
              </a:solidFill>
              <a:latin typeface="EBS주시경 Bold" charset="0"/>
              <a:ea typeface="EBS주시경 Bold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>
            <a:off x="904240" y="1726565"/>
            <a:ext cx="2924810" cy="5549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000" b="0" i="0" u="sng">
              <a:latin typeface="맑은 고딕" charset="0"/>
              <a:ea typeface="맑은 고딕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400" y="1848485"/>
            <a:ext cx="5022215" cy="3847465"/>
          </a:xfrm>
          <a:prstGeom prst="rect">
            <a:avLst/>
          </a:prstGeom>
          <a:noFill/>
        </p:spPr>
      </p:pic>
      <p:sp>
        <p:nvSpPr>
          <p:cNvPr id="8" name="텍스트 상자 7"/>
          <p:cNvSpPr txBox="1">
            <a:spLocks/>
          </p:cNvSpPr>
          <p:nvPr/>
        </p:nvSpPr>
        <p:spPr>
          <a:xfrm>
            <a:off x="5695314" y="1844040"/>
            <a:ext cx="3197165" cy="70916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spc="-1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2.28일 </a:t>
            </a:r>
            <a:r>
              <a:rPr sz="2000" spc="-100" dirty="0" err="1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일요</a:t>
            </a:r>
            <a:r>
              <a:rPr sz="2000" spc="-1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 </a:t>
            </a:r>
            <a:r>
              <a:rPr sz="2000" spc="-100" dirty="0" err="1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등교를</a:t>
            </a:r>
            <a:r>
              <a:rPr sz="2000" spc="-1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 </a:t>
            </a:r>
            <a:r>
              <a:rPr sz="2000" spc="-100" dirty="0" err="1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거부하고</a:t>
            </a:r>
            <a:r>
              <a:rPr sz="2000" spc="-1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 </a:t>
            </a:r>
            <a:r>
              <a:rPr sz="2000" spc="-100" dirty="0" err="1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나와</a:t>
            </a:r>
            <a:r>
              <a:rPr sz="2000" spc="-1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 </a:t>
            </a:r>
            <a:r>
              <a:rPr sz="2000" spc="-100" dirty="0" err="1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독재에</a:t>
            </a:r>
            <a:r>
              <a:rPr sz="2000" spc="-1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 </a:t>
            </a:r>
            <a:r>
              <a:rPr sz="2000" spc="-100" dirty="0" err="1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규탄하는</a:t>
            </a:r>
            <a:r>
              <a:rPr sz="2000" spc="-1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 </a:t>
            </a:r>
            <a:r>
              <a:rPr sz="2000" spc="-100" dirty="0" err="1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시위를</a:t>
            </a:r>
            <a:r>
              <a:rPr sz="2000" spc="-1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 </a:t>
            </a:r>
            <a:r>
              <a:rPr sz="2000" spc="-100" dirty="0" err="1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벌임</a:t>
            </a:r>
            <a:endParaRPr lang="ko-KR" altLang="en-US" sz="2000" dirty="0">
              <a:latin typeface="맑은 고딕" charset="0"/>
              <a:ea typeface="맑은 고딕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60000">
            <a:off x="5582285" y="3618230"/>
            <a:ext cx="2978150" cy="213169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635" cy="6858635"/>
          </a:xfrm>
          <a:prstGeom prst="rect">
            <a:avLst/>
          </a:prstGeom>
          <a:noFill/>
        </p:spPr>
      </p:pic>
      <p:sp>
        <p:nvSpPr>
          <p:cNvPr id="4" name="TextBox 3"/>
          <p:cNvSpPr txBox="1">
            <a:spLocks/>
          </p:cNvSpPr>
          <p:nvPr/>
        </p:nvSpPr>
        <p:spPr>
          <a:xfrm>
            <a:off x="744220" y="908050"/>
            <a:ext cx="5574030" cy="7537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>
                <a:latin typeface="EBS주시경 Bold" charset="0"/>
                <a:ea typeface="EBS주시경 Bold" charset="0"/>
              </a:rPr>
              <a:t>둘</a:t>
            </a:r>
            <a:r>
              <a:rPr sz="1800" dirty="0">
                <a:latin typeface="EBS주시경 Bold" charset="0"/>
                <a:ea typeface="EBS주시경 Bold" charset="0"/>
              </a:rPr>
              <a:t>째</a:t>
            </a:r>
            <a:endParaRPr lang="ko-KR" altLang="en-US" sz="1800" dirty="0">
              <a:latin typeface="EBS주시경 Bold" charset="0"/>
              <a:ea typeface="EBS주시경 Bold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500" spc="-100" dirty="0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2.28 </a:t>
            </a:r>
            <a:r>
              <a:rPr sz="2500" spc="-100" dirty="0" err="1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대구</a:t>
            </a:r>
            <a:r>
              <a:rPr sz="2500" spc="-100" dirty="0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 </a:t>
            </a:r>
            <a:r>
              <a:rPr sz="2500" spc="-100" dirty="0" err="1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민주화</a:t>
            </a:r>
            <a:r>
              <a:rPr sz="2500" spc="-100" dirty="0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 </a:t>
            </a:r>
            <a:r>
              <a:rPr sz="2500" spc="-100" dirty="0" err="1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운동</a:t>
            </a:r>
            <a:r>
              <a:rPr sz="2500" spc="-100" dirty="0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, </a:t>
            </a:r>
            <a:r>
              <a:rPr sz="2500" spc="-100" dirty="0" err="1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결과</a:t>
            </a:r>
            <a:endParaRPr lang="ko-KR" altLang="en-US" sz="2500" dirty="0">
              <a:solidFill>
                <a:srgbClr val="8A0000"/>
              </a:solidFill>
              <a:latin typeface="EBS주시경 Bold" charset="0"/>
              <a:ea typeface="EBS주시경 Bold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>
            <a:off x="904240" y="1726565"/>
            <a:ext cx="2924810" cy="5549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000" b="0" i="0" u="sng">
              <a:latin typeface="맑은 고딕" charset="0"/>
              <a:ea typeface="맑은 고딕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4220" y="2650490"/>
            <a:ext cx="3824605" cy="2670175"/>
          </a:xfrm>
          <a:prstGeom prst="rect">
            <a:avLst/>
          </a:prstGeom>
          <a:noFill/>
        </p:spPr>
      </p:pic>
      <p:sp>
        <p:nvSpPr>
          <p:cNvPr id="8" name="텍스트 상자 7"/>
          <p:cNvSpPr txBox="1">
            <a:spLocks/>
          </p:cNvSpPr>
          <p:nvPr/>
        </p:nvSpPr>
        <p:spPr>
          <a:xfrm>
            <a:off x="739775" y="1843405"/>
            <a:ext cx="7704455" cy="755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500" spc="-10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3.15 부정선거의 원인으로 결국 이승만, 이기붕 당선됨</a:t>
            </a:r>
            <a:endParaRPr lang="ko-KR" altLang="en-US" sz="2500">
              <a:solidFill>
                <a:schemeClr val="tx1"/>
              </a:solidFill>
              <a:latin typeface="EBS주시경 Bold" charset="0"/>
              <a:ea typeface="EBS주시경 Bold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>
            <a:off x="739775" y="5367020"/>
            <a:ext cx="351218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&lt;</a:t>
            </a:r>
            <a:r>
              <a:rPr sz="18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당시</a:t>
            </a:r>
            <a:r>
              <a:rPr sz="18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18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이승만</a:t>
            </a:r>
            <a:r>
              <a:rPr sz="18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18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대통령</a:t>
            </a:r>
            <a:r>
              <a:rPr sz="18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18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당선</a:t>
            </a:r>
            <a:r>
              <a:rPr sz="18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18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모습</a:t>
            </a:r>
            <a:r>
              <a:rPr sz="18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&gt; </a:t>
            </a:r>
            <a:endParaRPr lang="ko-KR" altLang="en-US" sz="1800" dirty="0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4455160" y="2733675"/>
            <a:ext cx="3730625" cy="2481580"/>
          </a:xfrm>
          <a:prstGeom prst="rect">
            <a:avLst/>
          </a:prstGeom>
          <a:noFill/>
        </p:spPr>
      </p:pic>
      <p:sp>
        <p:nvSpPr>
          <p:cNvPr id="11" name="텍스트 상자 10"/>
          <p:cNvSpPr txBox="1">
            <a:spLocks/>
          </p:cNvSpPr>
          <p:nvPr/>
        </p:nvSpPr>
        <p:spPr>
          <a:xfrm>
            <a:off x="5767070" y="5180330"/>
            <a:ext cx="348742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&lt;</a:t>
            </a:r>
            <a:r>
              <a:rPr sz="18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부정선거에</a:t>
            </a:r>
            <a:r>
              <a:rPr sz="18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18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대한</a:t>
            </a:r>
            <a:r>
              <a:rPr sz="18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18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시위</a:t>
            </a:r>
            <a:r>
              <a:rPr sz="18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&gt; </a:t>
            </a:r>
            <a:endParaRPr lang="ko-KR" altLang="en-US" sz="1800" dirty="0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635" cy="6858635"/>
          </a:xfrm>
          <a:prstGeom prst="rect">
            <a:avLst/>
          </a:prstGeom>
          <a:noFill/>
        </p:spPr>
      </p:pic>
      <p:sp>
        <p:nvSpPr>
          <p:cNvPr id="4" name="TextBox 3"/>
          <p:cNvSpPr txBox="1">
            <a:spLocks/>
          </p:cNvSpPr>
          <p:nvPr/>
        </p:nvSpPr>
        <p:spPr>
          <a:xfrm>
            <a:off x="744220" y="908050"/>
            <a:ext cx="5574030" cy="7537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>
                <a:latin typeface="EBS주시경 Bold" charset="0"/>
                <a:ea typeface="EBS주시경 Bold" charset="0"/>
              </a:rPr>
              <a:t>둘</a:t>
            </a:r>
            <a:r>
              <a:rPr sz="1800" dirty="0">
                <a:latin typeface="EBS주시경 Bold" charset="0"/>
                <a:ea typeface="EBS주시경 Bold" charset="0"/>
              </a:rPr>
              <a:t>째</a:t>
            </a:r>
            <a:endParaRPr lang="ko-KR" altLang="en-US" sz="1800" dirty="0">
              <a:latin typeface="EBS주시경 Bold" charset="0"/>
              <a:ea typeface="EBS주시경 Bold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500" spc="-100" dirty="0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2.28 </a:t>
            </a:r>
            <a:r>
              <a:rPr sz="2500" spc="-100" dirty="0" err="1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대구</a:t>
            </a:r>
            <a:r>
              <a:rPr sz="2500" spc="-100" dirty="0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 </a:t>
            </a:r>
            <a:r>
              <a:rPr sz="2500" spc="-100" dirty="0" err="1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민주화</a:t>
            </a:r>
            <a:r>
              <a:rPr sz="2500" spc="-100" dirty="0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 </a:t>
            </a:r>
            <a:r>
              <a:rPr sz="2500" spc="-100" dirty="0" err="1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운동</a:t>
            </a:r>
            <a:r>
              <a:rPr sz="2500" spc="-100" dirty="0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, </a:t>
            </a:r>
            <a:r>
              <a:rPr sz="2500" spc="-100" dirty="0" err="1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의의</a:t>
            </a:r>
            <a:endParaRPr lang="ko-KR" altLang="en-US" sz="2500" dirty="0">
              <a:solidFill>
                <a:srgbClr val="8A0000"/>
              </a:solidFill>
              <a:latin typeface="EBS주시경 Bold" charset="0"/>
              <a:ea typeface="EBS주시경 Bold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>
            <a:off x="904240" y="1726565"/>
            <a:ext cx="2924810" cy="5549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000" b="0" i="0" u="sng">
              <a:latin typeface="맑은 고딕" charset="0"/>
              <a:ea typeface="맑은 고딕" charset="0"/>
            </a:endParaRPr>
          </a:p>
        </p:txBody>
      </p:sp>
      <p:sp>
        <p:nvSpPr>
          <p:cNvPr id="8" name="텍스트 상자 7"/>
          <p:cNvSpPr txBox="1">
            <a:spLocks/>
          </p:cNvSpPr>
          <p:nvPr/>
        </p:nvSpPr>
        <p:spPr>
          <a:xfrm>
            <a:off x="739775" y="1737360"/>
            <a:ext cx="7457440" cy="19094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500" spc="-10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-자발적이고 조직적으로 민주적 의사표시를 하기 위해 벌어진 학생 운동 </a:t>
            </a:r>
            <a:endParaRPr lang="ko-KR" altLang="en-US" sz="2500">
              <a:solidFill>
                <a:schemeClr val="tx1"/>
              </a:solidFill>
              <a:latin typeface="EBS주시경 Bold" charset="0"/>
              <a:ea typeface="EBS주시경 Bold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>
              <a:solidFill>
                <a:schemeClr val="tx1"/>
              </a:solidFill>
              <a:latin typeface="EBS주시경 Bold" charset="0"/>
              <a:ea typeface="EBS주시경 Bold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500" spc="-10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-언론들의 적극적인 보도 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>
            <a:off x="821690" y="2595880"/>
            <a:ext cx="351218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545" y="2689225"/>
            <a:ext cx="3277235" cy="37115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user/AppData/Roaming/PolarisOffice/ETemp/32412_13024112/image2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5270" cy="6859270"/>
          </a:xfrm>
          <a:prstGeom prst="rect">
            <a:avLst/>
          </a:prstGeom>
          <a:noFill/>
        </p:spPr>
      </p:pic>
      <p:pic>
        <p:nvPicPr>
          <p:cNvPr id="15" name="그림 14" descr="C:/Users/user/AppData/Roaming/PolarisOffice/ETemp/32412_13024112/fImage4128323016758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24305" y="3027045"/>
            <a:ext cx="6174105" cy="2903855"/>
          </a:xfrm>
          <a:prstGeom prst="rect">
            <a:avLst/>
          </a:prstGeom>
          <a:noFill/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TextBox 15"/>
          <p:cNvSpPr txBox="1">
            <a:spLocks/>
          </p:cNvSpPr>
          <p:nvPr/>
        </p:nvSpPr>
        <p:spPr>
          <a:xfrm>
            <a:off x="791210" y="2060848"/>
            <a:ext cx="7840980" cy="1200329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1960년 4월 19일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학생과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시민이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중심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세력이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되어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일으킨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반독재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민주주의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운동을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기념하는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법정기념일</a:t>
            </a:r>
            <a:endParaRPr lang="ko-KR" altLang="en-US" sz="2000" dirty="0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dirty="0">
              <a:latin typeface="나눔바른고딕 Light" charset="0"/>
              <a:ea typeface="나눔바른고딕 Light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dirty="0">
              <a:latin typeface="나눔바른고딕 Light" charset="0"/>
              <a:ea typeface="나눔바른고딕 Light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55650" y="826135"/>
            <a:ext cx="6482080" cy="1092200"/>
            <a:chOff x="755650" y="826135"/>
            <a:chExt cx="6482080" cy="1092200"/>
          </a:xfrm>
        </p:grpSpPr>
        <p:sp>
          <p:nvSpPr>
            <p:cNvPr id="7" name="TextBox 6"/>
            <p:cNvSpPr txBox="1">
              <a:spLocks/>
            </p:cNvSpPr>
            <p:nvPr/>
          </p:nvSpPr>
          <p:spPr>
            <a:xfrm>
              <a:off x="755650" y="826135"/>
              <a:ext cx="6482080" cy="9531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dirty="0">
                  <a:latin typeface="EBS주시경 Bold" charset="0"/>
                  <a:ea typeface="EBS주시경 Bold" charset="0"/>
                </a:rPr>
                <a:t>셋째</a:t>
              </a:r>
            </a:p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200" spc="-100" dirty="0">
                  <a:latin typeface="EBS주시경 Bold" charset="0"/>
                  <a:ea typeface="EBS주시경 Bold" charset="0"/>
                </a:rPr>
                <a:t>1960년 , </a:t>
              </a:r>
              <a:r>
                <a:rPr lang="ko-KR" altLang="en-US" sz="3200" spc="-100" dirty="0">
                  <a:solidFill>
                    <a:srgbClr val="8A0000"/>
                  </a:solidFill>
                  <a:latin typeface="EBS주시경 Bold" charset="0"/>
                  <a:ea typeface="EBS주시경 Bold" charset="0"/>
                </a:rPr>
                <a:t>4.19 혁명 </a:t>
              </a:r>
              <a:endParaRPr lang="ko-KR" altLang="en-US" sz="3200" dirty="0">
                <a:solidFill>
                  <a:srgbClr val="8A0000"/>
                </a:solidFill>
                <a:latin typeface="EBS주시경 Bold" charset="0"/>
                <a:ea typeface="EBS주시경 Bold" charset="0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899795" y="1917065"/>
              <a:ext cx="1297305" cy="1270"/>
            </a:xfrm>
            <a:prstGeom prst="line">
              <a:avLst/>
            </a:prstGeom>
            <a:ln w="28575" cap="flat" cmpd="sng">
              <a:solidFill>
                <a:schemeClr val="tx1">
                  <a:lumMod val="95000"/>
                  <a:lumOff val="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635" cy="6858635"/>
          </a:xfrm>
          <a:prstGeom prst="rect">
            <a:avLst/>
          </a:prstGeom>
          <a:noFill/>
        </p:spPr>
      </p:pic>
      <p:sp>
        <p:nvSpPr>
          <p:cNvPr id="4" name="TextBox 3"/>
          <p:cNvSpPr txBox="1">
            <a:spLocks/>
          </p:cNvSpPr>
          <p:nvPr/>
        </p:nvSpPr>
        <p:spPr>
          <a:xfrm>
            <a:off x="744220" y="908050"/>
            <a:ext cx="5574030" cy="7537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EBS주시경 Bold" charset="0"/>
                <a:ea typeface="EBS주시경 Bold" charset="0"/>
              </a:rPr>
              <a:t>셋째</a:t>
            </a:r>
            <a:endParaRPr lang="ko-KR" altLang="en-US" sz="1800">
              <a:latin typeface="EBS주시경 Bold" charset="0"/>
              <a:ea typeface="EBS주시경 Bold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500" spc="-100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4.19 혁명 , </a:t>
            </a:r>
            <a:r>
              <a:rPr sz="2500" spc="-10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배경</a:t>
            </a:r>
            <a:endParaRPr lang="ko-KR" altLang="en-US" sz="2500">
              <a:solidFill>
                <a:schemeClr val="tx1"/>
              </a:solidFill>
              <a:latin typeface="EBS주시경 Bold" charset="0"/>
              <a:ea typeface="EBS주시경 Bold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774700" y="1796415"/>
            <a:ext cx="7599045" cy="862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500" spc="-10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이승만 정권의 장기 집권과 3.15 부정선거 등 부정부패에 대한 반기와 불만 폭발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>
            <a:off x="2286000" y="2286000"/>
            <a:ext cx="4572635" cy="2774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50" y="2651125"/>
            <a:ext cx="5249545" cy="33737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72535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5270" cy="6859270"/>
          </a:xfrm>
          <a:prstGeom prst="rect">
            <a:avLst/>
          </a:prstGeom>
          <a:noFill/>
        </p:spPr>
      </p:pic>
      <p:sp>
        <p:nvSpPr>
          <p:cNvPr id="4" name="TextBox 3"/>
          <p:cNvSpPr txBox="1">
            <a:spLocks/>
          </p:cNvSpPr>
          <p:nvPr/>
        </p:nvSpPr>
        <p:spPr>
          <a:xfrm>
            <a:off x="744220" y="908050"/>
            <a:ext cx="5574030" cy="7537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EBS주시경 Bold" charset="0"/>
                <a:ea typeface="EBS주시경 Bold" charset="0"/>
              </a:rPr>
              <a:t>셋째</a:t>
            </a:r>
            <a:endParaRPr lang="ko-KR" altLang="en-US" sz="1800">
              <a:latin typeface="EBS주시경 Bold" charset="0"/>
              <a:ea typeface="EBS주시경 Bold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500" spc="-100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4.19 혁명 , </a:t>
            </a:r>
            <a:r>
              <a:rPr sz="2500" spc="-10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전개 과정 -4월 11일</a:t>
            </a:r>
            <a:endParaRPr lang="ko-KR" altLang="en-US" sz="2500">
              <a:solidFill>
                <a:schemeClr val="tx1"/>
              </a:solidFill>
              <a:latin typeface="EBS주시경 Bold" charset="0"/>
              <a:ea typeface="EBS주시경 Bold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680720" y="1772920"/>
            <a:ext cx="7599045" cy="862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500" spc="-10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당시 김주열군이 눈에 최류탄이 박혀 사망한 일이 발생함-&gt; 시민과 학생들의 분노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25440" y="2289810"/>
            <a:ext cx="2737485" cy="3594100"/>
          </a:xfrm>
          <a:prstGeom prst="rect">
            <a:avLst/>
          </a:prstGeom>
          <a:noFill/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90" y="2706370"/>
            <a:ext cx="4396740" cy="31775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5270" cy="6859270"/>
          </a:xfrm>
          <a:prstGeom prst="rect">
            <a:avLst/>
          </a:prstGeom>
          <a:noFill/>
        </p:spPr>
      </p:pic>
      <p:sp>
        <p:nvSpPr>
          <p:cNvPr id="4" name="TextBox 3"/>
          <p:cNvSpPr txBox="1">
            <a:spLocks/>
          </p:cNvSpPr>
          <p:nvPr/>
        </p:nvSpPr>
        <p:spPr>
          <a:xfrm>
            <a:off x="744220" y="908050"/>
            <a:ext cx="5574030" cy="7537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EBS주시경 Bold" charset="0"/>
                <a:ea typeface="EBS주시경 Bold" charset="0"/>
              </a:rPr>
              <a:t>셋째</a:t>
            </a:r>
            <a:endParaRPr lang="ko-KR" altLang="en-US" sz="1800">
              <a:latin typeface="EBS주시경 Bold" charset="0"/>
              <a:ea typeface="EBS주시경 Bold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500" spc="-100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4.19 혁명 , </a:t>
            </a:r>
            <a:r>
              <a:rPr sz="2500" spc="-10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4월 18일</a:t>
            </a:r>
            <a:endParaRPr lang="ko-KR" altLang="en-US" sz="2500">
              <a:solidFill>
                <a:schemeClr val="tx1"/>
              </a:solidFill>
              <a:latin typeface="EBS주시경 Bold" charset="0"/>
              <a:ea typeface="EBS주시경 Bold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774700" y="1796415"/>
            <a:ext cx="2701925" cy="12477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500" spc="-10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고려대 학생들 약 3000명이 시위를 하기 시작</a:t>
            </a:r>
            <a:endParaRPr lang="ko-KR" altLang="en-US" sz="2500">
              <a:solidFill>
                <a:schemeClr val="tx1"/>
              </a:solidFill>
              <a:latin typeface="EBS주시경 Bold" charset="0"/>
              <a:ea typeface="EBS주시경 Bold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58515" y="1797050"/>
            <a:ext cx="5261610" cy="38404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C:/Users/user/AppData/Roaming/PolarisOffice/ETemp/32412_13024112/image1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635" cy="6858635"/>
          </a:xfrm>
          <a:prstGeom prst="rect">
            <a:avLst/>
          </a:prstGeom>
          <a:noFill/>
        </p:spPr>
      </p:pic>
      <p:sp>
        <p:nvSpPr>
          <p:cNvPr id="11" name="TextBox 10"/>
          <p:cNvSpPr txBox="1">
            <a:spLocks/>
          </p:cNvSpPr>
          <p:nvPr/>
        </p:nvSpPr>
        <p:spPr>
          <a:xfrm>
            <a:off x="1113790" y="852170"/>
            <a:ext cx="7058025" cy="5537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000">
              <a:latin typeface="EBS주시경 Light" charset="0"/>
              <a:ea typeface="EBS주시경 Light" charset="0"/>
            </a:endParaRPr>
          </a:p>
        </p:txBody>
      </p:sp>
      <p:pic>
        <p:nvPicPr>
          <p:cNvPr id="13" name="KakaoTalk_Video_20191003_0250_07_624 한국사 자료영상" descr="C:/Users/user/AppData/Roaming/PolarisOffice/ETemp/32412_13024112/fImage1167587646758.p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05" y="1432560"/>
            <a:ext cx="7762875" cy="43808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7690452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>
                  <p:stCondLst>
                    <p:cond delay="0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26114"/>
            <a:ext cx="9145270" cy="6859270"/>
          </a:xfrm>
          <a:prstGeom prst="rect">
            <a:avLst/>
          </a:prstGeom>
          <a:noFill/>
        </p:spPr>
      </p:pic>
      <p:sp>
        <p:nvSpPr>
          <p:cNvPr id="4" name="TextBox 3"/>
          <p:cNvSpPr txBox="1">
            <a:spLocks/>
          </p:cNvSpPr>
          <p:nvPr/>
        </p:nvSpPr>
        <p:spPr>
          <a:xfrm>
            <a:off x="744220" y="908050"/>
            <a:ext cx="5574030" cy="7537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EBS주시경 Bold" charset="0"/>
                <a:ea typeface="EBS주시경 Bold" charset="0"/>
              </a:rPr>
              <a:t>셋째</a:t>
            </a:r>
            <a:endParaRPr lang="ko-KR" altLang="en-US" sz="1800">
              <a:latin typeface="EBS주시경 Bold" charset="0"/>
              <a:ea typeface="EBS주시경 Bold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500" spc="-100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4.19 혁명 , </a:t>
            </a:r>
            <a:r>
              <a:rPr sz="2500" spc="-10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4월 19일 당일</a:t>
            </a:r>
            <a:endParaRPr lang="ko-KR" altLang="en-US" sz="2500">
              <a:solidFill>
                <a:schemeClr val="tx1"/>
              </a:solidFill>
              <a:latin typeface="EBS주시경 Bold" charset="0"/>
              <a:ea typeface="EBS주시경 Bold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598804" y="1890395"/>
            <a:ext cx="4693276" cy="24019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500" spc="-1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-    </a:t>
            </a:r>
            <a:r>
              <a:rPr sz="2500" spc="-100" dirty="0" err="1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학생</a:t>
            </a:r>
            <a:r>
              <a:rPr sz="2500" spc="-1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 </a:t>
            </a:r>
            <a:r>
              <a:rPr sz="2500" spc="-100" dirty="0" err="1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시위에서</a:t>
            </a:r>
            <a:r>
              <a:rPr sz="2500" spc="-1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 </a:t>
            </a:r>
            <a:r>
              <a:rPr sz="2500" spc="-100" dirty="0" err="1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전국적으로</a:t>
            </a:r>
            <a:r>
              <a:rPr sz="2500" spc="-1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 </a:t>
            </a:r>
            <a:r>
              <a:rPr sz="2500" spc="-100" dirty="0" err="1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확산</a:t>
            </a:r>
            <a:endParaRPr lang="en-US" altLang="ko-KR" sz="2500" spc="-100" dirty="0">
              <a:latin typeface="EBS주시경 Bold" charset="0"/>
              <a:ea typeface="EBS주시경 Bold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500" spc="-1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-    </a:t>
            </a:r>
            <a:r>
              <a:rPr sz="2500" spc="-100" dirty="0" err="1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경무대</a:t>
            </a:r>
            <a:r>
              <a:rPr sz="2500" spc="-1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 </a:t>
            </a:r>
            <a:r>
              <a:rPr sz="2500" spc="-100" dirty="0" err="1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앞에서</a:t>
            </a:r>
            <a:r>
              <a:rPr sz="2500" spc="-1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 </a:t>
            </a:r>
            <a:r>
              <a:rPr sz="2500" spc="-100" dirty="0" err="1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집결</a:t>
            </a:r>
            <a:endParaRPr lang="en-US" altLang="ko-KR" sz="2500" spc="-100" dirty="0">
              <a:solidFill>
                <a:schemeClr val="tx1"/>
              </a:solidFill>
              <a:latin typeface="EBS주시경 Bold" charset="0"/>
              <a:ea typeface="EBS주시경 Bold" charset="0"/>
            </a:endParaRPr>
          </a:p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sz="2500" spc="-100" dirty="0" err="1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시위대와</a:t>
            </a:r>
            <a:r>
              <a:rPr sz="2500" spc="-1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 </a:t>
            </a:r>
            <a:r>
              <a:rPr sz="2500" spc="-100" dirty="0" err="1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시민들</a:t>
            </a:r>
            <a:r>
              <a:rPr sz="2500" spc="-1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 </a:t>
            </a:r>
            <a:r>
              <a:rPr sz="2500" spc="-100" dirty="0" err="1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동참</a:t>
            </a:r>
            <a:endParaRPr lang="en-US" altLang="ko-KR" sz="2500" spc="-100" dirty="0">
              <a:solidFill>
                <a:schemeClr val="tx1"/>
              </a:solidFill>
              <a:latin typeface="EBS주시경 Bold" charset="0"/>
              <a:ea typeface="EBS주시경 Bold" charset="0"/>
            </a:endParaRPr>
          </a:p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500" spc="-100" dirty="0">
                <a:latin typeface="EBS주시경 Bold" charset="0"/>
                <a:ea typeface="EBS주시경 Bold" charset="0"/>
              </a:rPr>
              <a:t>전국 </a:t>
            </a:r>
            <a:r>
              <a:rPr lang="en-US" altLang="ko-KR" sz="2500" spc="-100" dirty="0">
                <a:latin typeface="EBS주시경 Bold" charset="0"/>
                <a:ea typeface="EBS주시경 Bold" charset="0"/>
              </a:rPr>
              <a:t>186</a:t>
            </a:r>
            <a:r>
              <a:rPr lang="ko-KR" altLang="en-US" sz="2500" spc="-100" dirty="0">
                <a:latin typeface="EBS주시경 Bold" charset="0"/>
                <a:ea typeface="EBS주시경 Bold" charset="0"/>
              </a:rPr>
              <a:t>명 사망자</a:t>
            </a:r>
            <a:r>
              <a:rPr lang="en-US" altLang="ko-KR" sz="2500" spc="-100" dirty="0">
                <a:latin typeface="EBS주시경 Bold" charset="0"/>
                <a:ea typeface="EBS주시경 Bold" charset="0"/>
              </a:rPr>
              <a:t>, </a:t>
            </a:r>
          </a:p>
          <a:p>
            <a:pPr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500" spc="-1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       602</a:t>
            </a:r>
            <a:r>
              <a:rPr lang="en-US" altLang="ko-KR" sz="2500" spc="-100" dirty="0">
                <a:latin typeface="EBS주시경 Bold" charset="0"/>
                <a:ea typeface="EBS주시경 Bold" charset="0"/>
              </a:rPr>
              <a:t>6</a:t>
            </a:r>
            <a:r>
              <a:rPr lang="ko-KR" altLang="en-US" sz="2500" spc="-100" dirty="0">
                <a:latin typeface="EBS주시경 Bold" charset="0"/>
                <a:ea typeface="EBS주시경 Bold" charset="0"/>
              </a:rPr>
              <a:t>명의 부상자</a:t>
            </a:r>
            <a:r>
              <a:rPr sz="2500" spc="-1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 </a:t>
            </a:r>
            <a:endParaRPr lang="en-US" altLang="ko-KR" sz="2500" spc="-100" dirty="0">
              <a:solidFill>
                <a:schemeClr val="tx1"/>
              </a:solidFill>
              <a:latin typeface="EBS주시경 Bold" charset="0"/>
              <a:ea typeface="EBS주시경 Bold" charset="0"/>
            </a:endParaRPr>
          </a:p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ko-KR" altLang="en-US" sz="2500" dirty="0">
              <a:latin typeface="맑은 고딕" charset="0"/>
              <a:ea typeface="맑은 고딕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48670" y="2682173"/>
            <a:ext cx="4188639" cy="317346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5270" cy="6859270"/>
          </a:xfrm>
          <a:prstGeom prst="rect">
            <a:avLst/>
          </a:prstGeom>
          <a:noFill/>
        </p:spPr>
      </p:pic>
      <p:sp>
        <p:nvSpPr>
          <p:cNvPr id="4" name="TextBox 3"/>
          <p:cNvSpPr txBox="1">
            <a:spLocks/>
          </p:cNvSpPr>
          <p:nvPr/>
        </p:nvSpPr>
        <p:spPr>
          <a:xfrm>
            <a:off x="744220" y="908050"/>
            <a:ext cx="5574030" cy="7537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dirty="0" err="1">
                <a:latin typeface="EBS주시경 Bold" charset="0"/>
                <a:ea typeface="EBS주시경 Bold" charset="0"/>
              </a:rPr>
              <a:t>셋째</a:t>
            </a:r>
            <a:endParaRPr lang="ko-KR" altLang="en-US" sz="1800" dirty="0">
              <a:latin typeface="EBS주시경 Bold" charset="0"/>
              <a:ea typeface="EBS주시경 Bold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500" spc="-100" dirty="0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4.19 </a:t>
            </a:r>
            <a:r>
              <a:rPr sz="2500" spc="-100" dirty="0" err="1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혁명</a:t>
            </a:r>
            <a:r>
              <a:rPr sz="2500" spc="-100" dirty="0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 , </a:t>
            </a:r>
            <a:r>
              <a:rPr sz="2500" spc="-1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4월 2</a:t>
            </a:r>
            <a:r>
              <a:rPr lang="en-US" altLang="ko-KR" sz="2500" spc="-100" dirty="0">
                <a:latin typeface="EBS주시경 Bold" charset="0"/>
                <a:ea typeface="EBS주시경 Bold" charset="0"/>
              </a:rPr>
              <a:t>5</a:t>
            </a:r>
            <a:r>
              <a:rPr sz="2500" spc="-1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일 </a:t>
            </a:r>
            <a:endParaRPr lang="ko-KR" altLang="en-US" sz="2500" dirty="0">
              <a:solidFill>
                <a:schemeClr val="tx1"/>
              </a:solidFill>
              <a:latin typeface="EBS주시경 Bold" charset="0"/>
              <a:ea typeface="EBS주시경 Bold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598805" y="1749425"/>
            <a:ext cx="4229100" cy="47833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500" spc="-1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각 </a:t>
            </a:r>
            <a:r>
              <a:rPr sz="2500" spc="-100" dirty="0" err="1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대학의</a:t>
            </a:r>
            <a:r>
              <a:rPr sz="2500" spc="-1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 </a:t>
            </a:r>
            <a:r>
              <a:rPr sz="2500" spc="-100" dirty="0" err="1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교수단</a:t>
            </a:r>
            <a:r>
              <a:rPr lang="ko-KR" altLang="en-US" sz="2500" spc="-1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의 시국선언</a:t>
            </a:r>
            <a:endParaRPr lang="ko-KR" altLang="en-US" sz="2500" dirty="0">
              <a:solidFill>
                <a:schemeClr val="tx1"/>
              </a:solidFill>
              <a:latin typeface="EBS주시경 Bold" charset="0"/>
              <a:ea typeface="EBS주시경 Bold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8655" y="3194685"/>
            <a:ext cx="3895725" cy="2560320"/>
          </a:xfrm>
          <a:prstGeom prst="rect">
            <a:avLst/>
          </a:prstGeom>
          <a:noFill/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680" y="1444625"/>
            <a:ext cx="3323590" cy="43186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5270" cy="6859270"/>
          </a:xfrm>
          <a:prstGeom prst="rect">
            <a:avLst/>
          </a:prstGeom>
          <a:noFill/>
        </p:spPr>
      </p:pic>
      <p:sp>
        <p:nvSpPr>
          <p:cNvPr id="4" name="TextBox 3"/>
          <p:cNvSpPr txBox="1">
            <a:spLocks/>
          </p:cNvSpPr>
          <p:nvPr/>
        </p:nvSpPr>
        <p:spPr>
          <a:xfrm>
            <a:off x="744220" y="908050"/>
            <a:ext cx="7124700" cy="7537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EBS주시경 Bold" charset="0"/>
                <a:ea typeface="EBS주시경 Bold" charset="0"/>
              </a:rPr>
              <a:t>셋째</a:t>
            </a:r>
            <a:endParaRPr lang="ko-KR" altLang="en-US" sz="1800">
              <a:latin typeface="EBS주시경 Bold" charset="0"/>
              <a:ea typeface="EBS주시경 Bold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500" spc="-100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4.19 혁명 , </a:t>
            </a:r>
            <a:r>
              <a:rPr sz="2500" spc="-10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4월 26일 이승만 대통령이 하야하다.</a:t>
            </a:r>
            <a:endParaRPr lang="ko-KR" altLang="en-US" sz="2500">
              <a:solidFill>
                <a:schemeClr val="tx1"/>
              </a:solidFill>
              <a:latin typeface="EBS주시경 Bold" charset="0"/>
              <a:ea typeface="EBS주시경 Bold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598805" y="1890395"/>
            <a:ext cx="2678430" cy="320215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100" b="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국회에</a:t>
            </a:r>
            <a:r>
              <a:rPr sz="2100" b="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100" b="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제출한</a:t>
            </a:r>
            <a:r>
              <a:rPr sz="2100" b="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100" b="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이승만</a:t>
            </a:r>
            <a:r>
              <a:rPr sz="2100" b="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100" b="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대통령의</a:t>
            </a:r>
            <a:r>
              <a:rPr sz="2100" b="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100" b="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사임서</a:t>
            </a:r>
            <a:r>
              <a:rPr sz="2100" b="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100" b="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내용</a:t>
            </a:r>
            <a:endParaRPr lang="ko-KR" altLang="en-US" sz="2100" b="0" dirty="0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 dirty="0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"나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리승만은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국회의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결의를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존중하여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대통령의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직을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사임하고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물러앉아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국민의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한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사람으로서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나의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여생을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국가와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민족을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위하여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바치고자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하는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바이다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."</a:t>
            </a:r>
            <a:endParaRPr lang="ko-KR" altLang="en-US" sz="2000" dirty="0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01365" y="1946910"/>
            <a:ext cx="5036820" cy="37725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635" cy="685863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5435" y="4095239"/>
            <a:ext cx="4615815" cy="1962150"/>
          </a:xfrm>
          <a:prstGeom prst="rect">
            <a:avLst/>
          </a:prstGeom>
          <a:noFill/>
        </p:spPr>
      </p:pic>
      <p:sp>
        <p:nvSpPr>
          <p:cNvPr id="7" name="TextBox 6"/>
          <p:cNvSpPr txBox="1">
            <a:spLocks/>
          </p:cNvSpPr>
          <p:nvPr/>
        </p:nvSpPr>
        <p:spPr>
          <a:xfrm>
            <a:off x="728345" y="769620"/>
            <a:ext cx="7513320" cy="372409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“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상아의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진리탑을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박차고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거리에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나선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우리는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질풍과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같은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력사의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조류에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자신을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참여시킴으로써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이성과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진리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,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그리고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자유의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대학정신을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현실의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참담한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박토에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뿌리려하는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바이다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.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오늘의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우리는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자신들의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지성과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양심의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엄숙한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명령으로하여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사악과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잔학의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현상을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규탄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,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광정하려는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주체적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판단과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사명감의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발로임을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떳떳이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선명하는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바이다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. [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중략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]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양심은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부끄럽지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않다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.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외롭지도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않다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.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영원한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민주주의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사수파는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영광스럽기만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하다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.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보라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!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현실의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뒷골목에서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용기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없는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자학을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되씹는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자까지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우리의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대열을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따른다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.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나가자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!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자유의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비밀은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용기일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뿐이다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.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우리의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대열은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이성과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양심과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평화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,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그리고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자유에의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열렬한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사랑의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대열이다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.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모든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법은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우리를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보장한다</a:t>
            </a:r>
            <a:r>
              <a:rPr sz="2000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.</a:t>
            </a:r>
            <a:r>
              <a:rPr sz="3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”</a:t>
            </a:r>
            <a:endParaRPr lang="ko-KR" altLang="en-US" sz="3000" dirty="0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dirty="0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- </a:t>
            </a:r>
            <a:r>
              <a:rPr sz="1800" b="1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서울대</a:t>
            </a:r>
            <a:r>
              <a:rPr sz="1800" b="1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1800" b="1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문리대</a:t>
            </a:r>
            <a:r>
              <a:rPr sz="1800" b="1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1800" b="1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학생회</a:t>
            </a:r>
            <a:r>
              <a:rPr sz="1800" b="1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1800" b="1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성명</a:t>
            </a:r>
            <a:r>
              <a:rPr sz="1800" b="1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-</a:t>
            </a:r>
            <a:endParaRPr lang="ko-KR" altLang="en-US" sz="1800" b="1" dirty="0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7329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635" cy="6858635"/>
          </a:xfrm>
          <a:prstGeom prst="rect">
            <a:avLst/>
          </a:prstGeom>
          <a:noFill/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50235" y="2336800"/>
            <a:ext cx="5551805" cy="2966085"/>
          </a:xfrm>
          <a:prstGeom prst="rect">
            <a:avLst/>
          </a:prstGeom>
          <a:noFill/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TextBox 15"/>
          <p:cNvSpPr txBox="1">
            <a:spLocks/>
          </p:cNvSpPr>
          <p:nvPr/>
        </p:nvSpPr>
        <p:spPr>
          <a:xfrm>
            <a:off x="623842" y="2385121"/>
            <a:ext cx="2502733" cy="25545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1979년 12·12사태로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정권을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잡은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전두환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군사정권의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장기집권을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저지하기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위해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일어난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범국민적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민주화운동의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법정기념일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endParaRPr lang="ko-KR" altLang="en-US" sz="2000" dirty="0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dirty="0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dirty="0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55650" y="826135"/>
            <a:ext cx="6482080" cy="1092200"/>
            <a:chOff x="755650" y="826135"/>
            <a:chExt cx="6482080" cy="1092200"/>
          </a:xfrm>
        </p:grpSpPr>
        <p:sp>
          <p:nvSpPr>
            <p:cNvPr id="7" name="TextBox 6"/>
            <p:cNvSpPr txBox="1">
              <a:spLocks/>
            </p:cNvSpPr>
            <p:nvPr/>
          </p:nvSpPr>
          <p:spPr>
            <a:xfrm>
              <a:off x="755650" y="826135"/>
              <a:ext cx="6482080" cy="9531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dirty="0">
                  <a:latin typeface="EBS주시경 Bold" charset="0"/>
                  <a:ea typeface="EBS주시경 Bold" charset="0"/>
                </a:rPr>
                <a:t>넷째</a:t>
              </a:r>
            </a:p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200" spc="-100" dirty="0">
                  <a:latin typeface="EBS주시경 Bold" charset="0"/>
                  <a:ea typeface="EBS주시경 Bold" charset="0"/>
                </a:rPr>
                <a:t>1987년 , </a:t>
              </a:r>
              <a:r>
                <a:rPr lang="ko-KR" altLang="en-US" sz="3200" spc="-100" dirty="0">
                  <a:solidFill>
                    <a:srgbClr val="8A0000"/>
                  </a:solidFill>
                  <a:latin typeface="EBS주시경 Bold" charset="0"/>
                  <a:ea typeface="EBS주시경 Bold" charset="0"/>
                </a:rPr>
                <a:t>6월 민주 항쟁</a:t>
              </a:r>
              <a:endParaRPr lang="ko-KR" altLang="en-US" sz="3200" dirty="0">
                <a:solidFill>
                  <a:srgbClr val="8A0000"/>
                </a:solidFill>
                <a:latin typeface="EBS주시경 Bold" charset="0"/>
                <a:ea typeface="EBS주시경 Bold" charset="0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899795" y="1917065"/>
              <a:ext cx="1297305" cy="1270"/>
            </a:xfrm>
            <a:prstGeom prst="line">
              <a:avLst/>
            </a:prstGeom>
            <a:ln w="28575" cap="flat" cmpd="sng">
              <a:solidFill>
                <a:schemeClr val="tx1">
                  <a:lumMod val="95000"/>
                  <a:lumOff val="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79951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635" cy="6858635"/>
          </a:xfrm>
          <a:prstGeom prst="rect">
            <a:avLst/>
          </a:prstGeom>
          <a:noFill/>
        </p:spPr>
      </p:pic>
      <p:sp>
        <p:nvSpPr>
          <p:cNvPr id="16" name="TextBox 15"/>
          <p:cNvSpPr txBox="1">
            <a:spLocks/>
          </p:cNvSpPr>
          <p:nvPr/>
        </p:nvSpPr>
        <p:spPr>
          <a:xfrm>
            <a:off x="2870271" y="2195168"/>
            <a:ext cx="3403458" cy="14465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1980</a:t>
            </a:r>
            <a:r>
              <a:rPr lang="ko-KR" altLang="en-US" sz="28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년 서울의 봄</a:t>
            </a:r>
            <a:endParaRPr lang="en-US" altLang="ko-KR" sz="2800" dirty="0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dirty="0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dirty="0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dirty="0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55650" y="826135"/>
            <a:ext cx="6482080" cy="1092200"/>
            <a:chOff x="755650" y="826135"/>
            <a:chExt cx="6482080" cy="1092200"/>
          </a:xfrm>
        </p:grpSpPr>
        <p:sp>
          <p:nvSpPr>
            <p:cNvPr id="7" name="TextBox 6"/>
            <p:cNvSpPr txBox="1">
              <a:spLocks/>
            </p:cNvSpPr>
            <p:nvPr/>
          </p:nvSpPr>
          <p:spPr>
            <a:xfrm>
              <a:off x="755650" y="826135"/>
              <a:ext cx="6482080" cy="9531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dirty="0">
                  <a:latin typeface="EBS주시경 Bold" charset="0"/>
                  <a:ea typeface="EBS주시경 Bold" charset="0"/>
                </a:rPr>
                <a:t>넷째</a:t>
              </a:r>
            </a:p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200" spc="-100" dirty="0">
                  <a:latin typeface="EBS주시경 Bold" charset="0"/>
                  <a:ea typeface="EBS주시경 Bold" charset="0"/>
                </a:rPr>
                <a:t>1987년 , </a:t>
              </a:r>
              <a:r>
                <a:rPr lang="ko-KR" altLang="en-US" sz="3200" spc="-100" dirty="0">
                  <a:solidFill>
                    <a:srgbClr val="8A0000"/>
                  </a:solidFill>
                  <a:latin typeface="EBS주시경 Bold" charset="0"/>
                  <a:ea typeface="EBS주시경 Bold" charset="0"/>
                </a:rPr>
                <a:t>6월 민주 항쟁</a:t>
              </a:r>
              <a:endParaRPr lang="ko-KR" altLang="en-US" sz="3200" dirty="0">
                <a:solidFill>
                  <a:srgbClr val="8A0000"/>
                </a:solidFill>
                <a:latin typeface="EBS주시경 Bold" charset="0"/>
                <a:ea typeface="EBS주시경 Bold" charset="0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899795" y="1917065"/>
              <a:ext cx="1297305" cy="1270"/>
            </a:xfrm>
            <a:prstGeom prst="line">
              <a:avLst/>
            </a:prstGeom>
            <a:ln w="28575" cap="flat" cmpd="sng">
              <a:solidFill>
                <a:schemeClr val="tx1">
                  <a:lumMod val="95000"/>
                  <a:lumOff val="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3E7BD4C-5AF1-4C90-951E-2BC158F35A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2858233"/>
            <a:ext cx="4588555" cy="29036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CC75B29-1027-4EC1-A79A-C72B47B107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16" y="3393738"/>
            <a:ext cx="3278355" cy="220742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270" y="-1270"/>
            <a:ext cx="9145270" cy="6859270"/>
          </a:xfrm>
          <a:prstGeom prst="rect">
            <a:avLst/>
          </a:prstGeom>
          <a:noFill/>
        </p:spPr>
      </p:pic>
      <p:sp>
        <p:nvSpPr>
          <p:cNvPr id="4" name="TextBox 3"/>
          <p:cNvSpPr txBox="1">
            <a:spLocks/>
          </p:cNvSpPr>
          <p:nvPr/>
        </p:nvSpPr>
        <p:spPr>
          <a:xfrm>
            <a:off x="744220" y="908050"/>
            <a:ext cx="7124700" cy="7537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>
                <a:latin typeface="EBS주시경 Bold" charset="0"/>
                <a:ea typeface="EBS주시경 Bold" charset="0"/>
              </a:rPr>
              <a:t>넷</a:t>
            </a:r>
            <a:r>
              <a:rPr sz="1800" dirty="0">
                <a:latin typeface="EBS주시경 Bold" charset="0"/>
                <a:ea typeface="EBS주시경 Bold" charset="0"/>
              </a:rPr>
              <a:t>째</a:t>
            </a:r>
            <a:endParaRPr lang="ko-KR" altLang="en-US" sz="1800" dirty="0">
              <a:latin typeface="EBS주시경 Bold" charset="0"/>
              <a:ea typeface="EBS주시경 Bold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5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1987</a:t>
            </a:r>
            <a:r>
              <a:rPr lang="ko-KR" altLang="en-US" sz="25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년</a:t>
            </a:r>
            <a:r>
              <a:rPr lang="en-US" altLang="ko-KR" sz="25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, </a:t>
            </a:r>
            <a:r>
              <a:rPr lang="en-US" altLang="ko-KR" sz="2500" dirty="0">
                <a:solidFill>
                  <a:schemeClr val="accent2">
                    <a:lumMod val="75000"/>
                  </a:schemeClr>
                </a:solidFill>
                <a:latin typeface="EBS주시경 Bold" charset="0"/>
                <a:ea typeface="EBS주시경 Bold" charset="0"/>
              </a:rPr>
              <a:t>6</a:t>
            </a:r>
            <a:r>
              <a:rPr lang="ko-KR" altLang="en-US" sz="2500" dirty="0">
                <a:solidFill>
                  <a:schemeClr val="accent2">
                    <a:lumMod val="75000"/>
                  </a:schemeClr>
                </a:solidFill>
                <a:latin typeface="EBS주시경 Bold" charset="0"/>
                <a:ea typeface="EBS주시경 Bold" charset="0"/>
              </a:rPr>
              <a:t>월 민주 항쟁</a:t>
            </a: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744220" y="1890771"/>
            <a:ext cx="5844004" cy="19402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-  1986.10.28 </a:t>
            </a:r>
            <a:r>
              <a:rPr lang="ko-KR" altLang="en-US"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건국대 사태</a:t>
            </a:r>
            <a:endParaRPr lang="en-US" altLang="ko-KR" sz="2000" dirty="0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‘</a:t>
            </a:r>
            <a:r>
              <a:rPr lang="ko-KR" altLang="en-US"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반외세</a:t>
            </a:r>
            <a:r>
              <a:rPr lang="en-US" altLang="ko-KR"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lang="ko-KR" altLang="en-US"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자주화</a:t>
            </a:r>
            <a:r>
              <a:rPr lang="en-US" altLang="ko-KR"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, </a:t>
            </a:r>
            <a:r>
              <a:rPr lang="ko-KR" altLang="en-US"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반독재 민주화</a:t>
            </a:r>
            <a:r>
              <a:rPr lang="en-US" altLang="ko-KR"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, </a:t>
            </a:r>
            <a:r>
              <a:rPr lang="ko-KR" altLang="en-US"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조국 통일 주장</a:t>
            </a:r>
            <a:endParaRPr lang="en-US" altLang="ko-KR" sz="2000" dirty="0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2000" dirty="0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작전명 황소</a:t>
            </a:r>
            <a:r>
              <a:rPr lang="en-US" altLang="ko-KR"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30 </a:t>
            </a:r>
          </a:p>
          <a:p>
            <a:pPr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   : 1,525</a:t>
            </a:r>
            <a:r>
              <a:rPr lang="ko-KR" altLang="en-US"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명 연행 </a:t>
            </a:r>
            <a:r>
              <a:rPr lang="en-US" altLang="ko-KR"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1,288</a:t>
            </a:r>
            <a:r>
              <a:rPr lang="ko-KR" altLang="en-US"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명 구속</a:t>
            </a:r>
            <a:endParaRPr lang="en-US" altLang="ko-KR" sz="2000" dirty="0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dirty="0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0" y="3077885"/>
            <a:ext cx="4088308" cy="25930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5270" cy="6859270"/>
          </a:xfrm>
          <a:prstGeom prst="rect">
            <a:avLst/>
          </a:prstGeom>
          <a:noFill/>
        </p:spPr>
      </p:pic>
      <p:sp>
        <p:nvSpPr>
          <p:cNvPr id="4" name="TextBox 3"/>
          <p:cNvSpPr txBox="1">
            <a:spLocks/>
          </p:cNvSpPr>
          <p:nvPr/>
        </p:nvSpPr>
        <p:spPr>
          <a:xfrm>
            <a:off x="744220" y="908050"/>
            <a:ext cx="7124700" cy="7537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>
                <a:latin typeface="EBS주시경 Bold" charset="0"/>
                <a:ea typeface="EBS주시경 Bold" charset="0"/>
              </a:rPr>
              <a:t>넷</a:t>
            </a:r>
            <a:r>
              <a:rPr sz="1800" dirty="0">
                <a:latin typeface="EBS주시경 Bold" charset="0"/>
                <a:ea typeface="EBS주시경 Bold" charset="0"/>
              </a:rPr>
              <a:t>째</a:t>
            </a:r>
            <a:endParaRPr lang="ko-KR" altLang="en-US" sz="1800" dirty="0">
              <a:latin typeface="EBS주시경 Bold" charset="0"/>
              <a:ea typeface="EBS주시경 Bold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500" spc="-100" dirty="0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6월 </a:t>
            </a:r>
            <a:r>
              <a:rPr sz="2500" spc="-100" dirty="0" err="1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민주</a:t>
            </a:r>
            <a:r>
              <a:rPr sz="2500" spc="-100" dirty="0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 </a:t>
            </a:r>
            <a:r>
              <a:rPr sz="2500" spc="-100" dirty="0" err="1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항쟁</a:t>
            </a:r>
            <a:r>
              <a:rPr sz="2500" spc="-100" dirty="0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, </a:t>
            </a:r>
            <a:r>
              <a:rPr sz="2500" spc="-1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 1987년 1월</a:t>
            </a:r>
            <a:endParaRPr lang="ko-KR" altLang="en-US" sz="2500" dirty="0">
              <a:solidFill>
                <a:schemeClr val="tx1"/>
              </a:solidFill>
              <a:latin typeface="EBS주시경 Bold" charset="0"/>
              <a:ea typeface="EBS주시경 Bold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539552" y="1797050"/>
            <a:ext cx="4896543" cy="440248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박종철</a:t>
            </a:r>
            <a:r>
              <a:rPr lang="en-US" altLang="ko-KR"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(1966~1987)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고문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치사사건</a:t>
            </a:r>
            <a:endParaRPr lang="en-US" altLang="ko-KR" sz="2000" dirty="0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- </a:t>
            </a:r>
            <a:r>
              <a:rPr lang="ko-KR" altLang="en-US"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서울대 언어학과</a:t>
            </a:r>
            <a:endParaRPr lang="en-US" altLang="ko-KR" sz="2000" dirty="0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- 1986</a:t>
            </a:r>
            <a:r>
              <a:rPr lang="ko-KR" altLang="en-US"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년 </a:t>
            </a:r>
            <a:r>
              <a:rPr lang="ko-KR" altLang="en-US"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청계피복노조</a:t>
            </a:r>
            <a:r>
              <a:rPr lang="ko-KR" altLang="en-US"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합법화 요구</a:t>
            </a:r>
            <a:endParaRPr lang="en-US" altLang="ko-KR" sz="2000" dirty="0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- </a:t>
            </a:r>
            <a:r>
              <a:rPr lang="ko-KR" altLang="en-US"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수배중이던</a:t>
            </a:r>
            <a:r>
              <a:rPr lang="ko-KR" altLang="en-US"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lang="en-US" altLang="ko-KR"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‘</a:t>
            </a:r>
            <a:r>
              <a:rPr lang="ko-KR" altLang="en-US"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박종운</a:t>
            </a:r>
            <a:r>
              <a:rPr lang="en-US" altLang="ko-KR"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’</a:t>
            </a:r>
            <a:r>
              <a:rPr lang="ko-KR" altLang="en-US"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을 자취방에  </a:t>
            </a:r>
            <a:endParaRPr lang="en-US" altLang="ko-KR" sz="2000" dirty="0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  </a:t>
            </a:r>
            <a:r>
              <a:rPr lang="ko-KR" altLang="en-US"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은거</a:t>
            </a:r>
            <a:r>
              <a:rPr lang="en-US" altLang="ko-KR"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, </a:t>
            </a:r>
            <a:r>
              <a:rPr lang="ko-KR" altLang="en-US"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후에 공안 당국은 자취방을  </a:t>
            </a:r>
            <a:endParaRPr lang="en-US" altLang="ko-KR" sz="2000" dirty="0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  </a:t>
            </a:r>
            <a:r>
              <a:rPr lang="ko-KR" altLang="en-US"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습격</a:t>
            </a:r>
            <a:r>
              <a:rPr lang="en-US" altLang="ko-KR"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, </a:t>
            </a:r>
            <a:r>
              <a:rPr lang="ko-KR" altLang="en-US"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박종운의</a:t>
            </a:r>
            <a:r>
              <a:rPr lang="ko-KR" altLang="en-US"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소재를 물으며 고</a:t>
            </a:r>
            <a:endParaRPr lang="en-US" altLang="ko-KR" sz="2000" dirty="0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  </a:t>
            </a:r>
            <a:r>
              <a:rPr lang="ko-KR" altLang="en-US"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문 </a:t>
            </a:r>
            <a:endParaRPr lang="en-US" altLang="ko-KR" sz="2000" dirty="0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- ‘</a:t>
            </a:r>
            <a:r>
              <a:rPr lang="ko-KR" altLang="en-US"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책상을 탁 치니 억하고 죽었다</a:t>
            </a:r>
            <a:r>
              <a:rPr lang="en-US" altLang="ko-KR"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’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- 2.7 ‘</a:t>
            </a:r>
            <a:r>
              <a:rPr lang="ko-KR" altLang="en-US"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박종철군</a:t>
            </a:r>
            <a:r>
              <a:rPr lang="ko-KR" altLang="en-US"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범국민추도식‘</a:t>
            </a:r>
            <a:endParaRPr lang="en-US" altLang="ko-KR" sz="2000" dirty="0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- 3.3 ‘</a:t>
            </a:r>
            <a:r>
              <a:rPr lang="ko-KR" altLang="en-US"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박종철군</a:t>
            </a:r>
            <a:r>
              <a:rPr lang="ko-KR" altLang="en-US"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lang="en-US" altLang="ko-KR"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49</a:t>
            </a:r>
            <a:r>
              <a:rPr lang="ko-KR" altLang="en-US"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재‘</a:t>
            </a:r>
            <a:endParaRPr lang="en-US" altLang="ko-KR" sz="2000" dirty="0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- 4.2 </a:t>
            </a:r>
            <a:r>
              <a:rPr lang="ko-KR" altLang="en-US"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서울대</a:t>
            </a:r>
            <a:r>
              <a:rPr lang="en-US" altLang="ko-KR"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, </a:t>
            </a:r>
            <a:r>
              <a:rPr lang="ko-KR" altLang="en-US"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건국대 학부모 </a:t>
            </a:r>
            <a:r>
              <a:rPr lang="en-US" altLang="ko-KR"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130</a:t>
            </a:r>
            <a:r>
              <a:rPr lang="ko-KR" altLang="en-US"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명 철야    </a:t>
            </a:r>
            <a:endParaRPr lang="en-US" altLang="ko-KR" sz="2000" dirty="0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       </a:t>
            </a:r>
            <a:r>
              <a:rPr lang="ko-KR" altLang="en-US"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농성</a:t>
            </a:r>
            <a:endParaRPr lang="en-US" altLang="ko-KR" sz="2000" dirty="0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- 4.13 ‘</a:t>
            </a:r>
            <a:r>
              <a:rPr lang="ko-KR" altLang="en-US"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호헌 조치</a:t>
            </a:r>
            <a:r>
              <a:rPr lang="en-US" altLang="ko-KR"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’</a:t>
            </a:r>
            <a:endParaRPr lang="ko-KR" altLang="en-US" sz="2000" dirty="0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dirty="0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80112" y="1808480"/>
            <a:ext cx="2866390" cy="416941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:/Users/user/AppData/Roaming/PolarisOffice/ETemp/32412_13024112/image6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5905" cy="6859905"/>
          </a:xfrm>
          <a:prstGeom prst="rect">
            <a:avLst/>
          </a:prstGeom>
          <a:noFill/>
        </p:spPr>
      </p:pic>
      <p:sp>
        <p:nvSpPr>
          <p:cNvPr id="4" name="TextBox 3"/>
          <p:cNvSpPr txBox="1">
            <a:spLocks/>
          </p:cNvSpPr>
          <p:nvPr/>
        </p:nvSpPr>
        <p:spPr>
          <a:xfrm>
            <a:off x="744220" y="908050"/>
            <a:ext cx="7124700" cy="7537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>
                <a:latin typeface="EBS주시경 Bold" charset="0"/>
                <a:ea typeface="EBS주시경 Bold" charset="0"/>
              </a:rPr>
              <a:t>넷</a:t>
            </a:r>
            <a:r>
              <a:rPr sz="1800" dirty="0">
                <a:latin typeface="EBS주시경 Bold" charset="0"/>
                <a:ea typeface="EBS주시경 Bold" charset="0"/>
              </a:rPr>
              <a:t>째</a:t>
            </a:r>
            <a:endParaRPr lang="ko-KR" altLang="en-US" sz="1800" dirty="0">
              <a:latin typeface="EBS주시경 Bold" charset="0"/>
              <a:ea typeface="EBS주시경 Bold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500" spc="-100" dirty="0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6월 </a:t>
            </a:r>
            <a:r>
              <a:rPr sz="2500" spc="-100" dirty="0" err="1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민주</a:t>
            </a:r>
            <a:r>
              <a:rPr sz="2500" spc="-100" dirty="0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 </a:t>
            </a:r>
            <a:r>
              <a:rPr sz="2500" spc="-100" dirty="0" err="1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항쟁</a:t>
            </a:r>
            <a:r>
              <a:rPr sz="2500" spc="-100" dirty="0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, </a:t>
            </a:r>
            <a:r>
              <a:rPr sz="2500" spc="-1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 1987년 3월</a:t>
            </a:r>
            <a:endParaRPr lang="ko-KR" altLang="en-US" sz="2500" dirty="0">
              <a:solidFill>
                <a:schemeClr val="tx1"/>
              </a:solidFill>
              <a:latin typeface="EBS주시경 Bold" charset="0"/>
              <a:ea typeface="EBS주시경 Bold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739140" y="1784350"/>
            <a:ext cx="7645400" cy="862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50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박종철 고문 사건으로 인해 학생과 학부모들이 철야 농성을 하고있다.</a:t>
            </a:r>
            <a:r>
              <a:rPr sz="200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 </a:t>
            </a:r>
            <a:endParaRPr lang="ko-KR" altLang="en-US" sz="2000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31465" y="2647315"/>
            <a:ext cx="5647055" cy="3430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5270" cy="6859270"/>
          </a:xfrm>
          <a:prstGeom prst="rect">
            <a:avLst/>
          </a:prstGeom>
          <a:noFill/>
        </p:spPr>
      </p:pic>
      <p:sp>
        <p:nvSpPr>
          <p:cNvPr id="4" name="TextBox 3"/>
          <p:cNvSpPr txBox="1">
            <a:spLocks/>
          </p:cNvSpPr>
          <p:nvPr/>
        </p:nvSpPr>
        <p:spPr>
          <a:xfrm>
            <a:off x="744220" y="908050"/>
            <a:ext cx="7124700" cy="7537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>
                <a:latin typeface="EBS주시경 Bold" charset="0"/>
                <a:ea typeface="EBS주시경 Bold" charset="0"/>
              </a:rPr>
              <a:t>넷</a:t>
            </a:r>
            <a:r>
              <a:rPr sz="1800" dirty="0">
                <a:latin typeface="EBS주시경 Bold" charset="0"/>
                <a:ea typeface="EBS주시경 Bold" charset="0"/>
              </a:rPr>
              <a:t>째</a:t>
            </a:r>
            <a:endParaRPr lang="ko-KR" altLang="en-US" sz="1800" dirty="0">
              <a:latin typeface="EBS주시경 Bold" charset="0"/>
              <a:ea typeface="EBS주시경 Bold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500" spc="-100" dirty="0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6월 </a:t>
            </a:r>
            <a:r>
              <a:rPr sz="2500" spc="-100" dirty="0" err="1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민주</a:t>
            </a:r>
            <a:r>
              <a:rPr sz="2500" spc="-100" dirty="0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 </a:t>
            </a:r>
            <a:r>
              <a:rPr sz="2500" spc="-100" dirty="0" err="1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항쟁</a:t>
            </a:r>
            <a:r>
              <a:rPr sz="2500" spc="-100" dirty="0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, </a:t>
            </a:r>
            <a:r>
              <a:rPr sz="2500" spc="-1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1987년 4월</a:t>
            </a:r>
            <a:endParaRPr lang="ko-KR" altLang="en-US" sz="2500" dirty="0">
              <a:solidFill>
                <a:schemeClr val="tx1"/>
              </a:solidFill>
              <a:latin typeface="EBS주시경 Bold" charset="0"/>
              <a:ea typeface="EBS주시경 Bold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739775" y="1808480"/>
            <a:ext cx="7587615" cy="2402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500" b="0" i="0" dirty="0" err="1">
                <a:solidFill>
                  <a:schemeClr val="tx1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전두환이</a:t>
            </a:r>
            <a:r>
              <a:rPr sz="2500" b="0" i="0" dirty="0">
                <a:solidFill>
                  <a:schemeClr val="tx1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500" b="0" i="0" dirty="0" err="1">
                <a:solidFill>
                  <a:schemeClr val="tx1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발표한</a:t>
            </a:r>
            <a:r>
              <a:rPr sz="2500" b="0" i="0" dirty="0">
                <a:solidFill>
                  <a:schemeClr val="tx1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500" b="0" i="0" dirty="0" err="1">
                <a:solidFill>
                  <a:schemeClr val="tx1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담화</a:t>
            </a:r>
            <a:r>
              <a:rPr sz="2500" b="0" i="0" dirty="0">
                <a:solidFill>
                  <a:schemeClr val="tx1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. '</a:t>
            </a:r>
            <a:r>
              <a:rPr sz="2500" b="0" i="0" dirty="0" err="1">
                <a:solidFill>
                  <a:schemeClr val="tx1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호헌'이란</a:t>
            </a:r>
            <a:r>
              <a:rPr sz="2500" b="0" i="0" dirty="0">
                <a:solidFill>
                  <a:schemeClr val="tx1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'</a:t>
            </a:r>
            <a:r>
              <a:rPr sz="2500" b="0" i="0" dirty="0" err="1">
                <a:solidFill>
                  <a:schemeClr val="tx1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현재의</a:t>
            </a:r>
            <a:r>
              <a:rPr sz="2500" b="0" i="0" dirty="0">
                <a:solidFill>
                  <a:schemeClr val="tx1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500" b="1" i="0" dirty="0">
                <a:solidFill>
                  <a:schemeClr val="tx1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헌(憲)</a:t>
            </a:r>
            <a:r>
              <a:rPr sz="2500" b="0" i="0" dirty="0" err="1">
                <a:solidFill>
                  <a:schemeClr val="tx1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법을</a:t>
            </a:r>
            <a:r>
              <a:rPr sz="2500" b="0" i="0" dirty="0">
                <a:solidFill>
                  <a:schemeClr val="tx1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500" b="0" i="0" dirty="0" err="1">
                <a:solidFill>
                  <a:schemeClr val="tx1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옹</a:t>
            </a:r>
            <a:r>
              <a:rPr sz="2500" b="1" i="0" dirty="0" err="1">
                <a:solidFill>
                  <a:schemeClr val="tx1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호</a:t>
            </a:r>
            <a:r>
              <a:rPr sz="2500" b="1" i="0" dirty="0">
                <a:solidFill>
                  <a:schemeClr val="tx1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(護)</a:t>
            </a:r>
            <a:r>
              <a:rPr sz="2500" b="0" i="0" dirty="0" err="1">
                <a:solidFill>
                  <a:schemeClr val="tx1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한다'는</a:t>
            </a:r>
            <a:r>
              <a:rPr sz="2500" b="0" i="0" dirty="0">
                <a:solidFill>
                  <a:schemeClr val="tx1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500" b="0" i="0" dirty="0" err="1">
                <a:solidFill>
                  <a:schemeClr val="tx1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뜻으로</a:t>
            </a:r>
            <a:r>
              <a:rPr sz="2500" b="0" i="0" dirty="0">
                <a:solidFill>
                  <a:schemeClr val="tx1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'</a:t>
            </a:r>
            <a:r>
              <a:rPr sz="2500" b="0" i="0" dirty="0" err="1">
                <a:solidFill>
                  <a:schemeClr val="tx1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호헌조치'라는</a:t>
            </a:r>
            <a:r>
              <a:rPr sz="2500" b="0" i="0" dirty="0">
                <a:solidFill>
                  <a:schemeClr val="tx1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500" b="0" i="0" dirty="0" err="1">
                <a:solidFill>
                  <a:schemeClr val="tx1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말은</a:t>
            </a:r>
            <a:r>
              <a:rPr sz="2500" b="0" i="0" dirty="0">
                <a:solidFill>
                  <a:schemeClr val="tx1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즉 </a:t>
            </a:r>
            <a:r>
              <a:rPr sz="2500" b="0" i="0" dirty="0" err="1">
                <a:solidFill>
                  <a:schemeClr val="tx1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지금의</a:t>
            </a:r>
            <a:r>
              <a:rPr sz="2500" b="0" i="0" dirty="0">
                <a:solidFill>
                  <a:schemeClr val="tx1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500" b="0" i="0" dirty="0" err="1">
                <a:solidFill>
                  <a:schemeClr val="tx1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헌법을</a:t>
            </a:r>
            <a:r>
              <a:rPr sz="2500" b="0" i="0" dirty="0">
                <a:solidFill>
                  <a:schemeClr val="tx1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500" b="0" i="0" dirty="0" err="1">
                <a:solidFill>
                  <a:schemeClr val="tx1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바꾸지</a:t>
            </a:r>
            <a:r>
              <a:rPr sz="2500" b="0" i="0" dirty="0">
                <a:solidFill>
                  <a:schemeClr val="tx1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500" b="0" i="0" dirty="0" err="1">
                <a:solidFill>
                  <a:schemeClr val="tx1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않고</a:t>
            </a:r>
            <a:r>
              <a:rPr sz="2500" b="0" i="0" dirty="0">
                <a:solidFill>
                  <a:schemeClr val="tx1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500" b="0" i="0" dirty="0" err="1">
                <a:solidFill>
                  <a:schemeClr val="tx1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계속</a:t>
            </a:r>
            <a:r>
              <a:rPr sz="2500" b="0" i="0" dirty="0">
                <a:solidFill>
                  <a:schemeClr val="tx1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500" b="0" i="0" dirty="0" err="1">
                <a:solidFill>
                  <a:schemeClr val="tx1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가겠다는</a:t>
            </a:r>
            <a:r>
              <a:rPr sz="2500" b="0" i="0" dirty="0">
                <a:solidFill>
                  <a:schemeClr val="tx1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뜻.</a:t>
            </a:r>
            <a:endParaRPr lang="ko-KR" altLang="en-US" sz="2500" b="0" i="0" dirty="0">
              <a:solidFill>
                <a:schemeClr val="tx1"/>
              </a:solidFill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0" i="0" dirty="0">
              <a:solidFill>
                <a:schemeClr val="tx1"/>
              </a:solidFill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500" b="0" i="0" dirty="0">
                <a:solidFill>
                  <a:schemeClr val="tx1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-&gt;</a:t>
            </a:r>
            <a:r>
              <a:rPr lang="en-US" altLang="ko-KR" sz="2500" b="0" i="0" dirty="0">
                <a:solidFill>
                  <a:schemeClr val="tx1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500" b="0" i="0" dirty="0">
                <a:solidFill>
                  <a:schemeClr val="tx1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6월 </a:t>
            </a:r>
            <a:r>
              <a:rPr sz="2500" b="0" i="0" dirty="0" err="1">
                <a:solidFill>
                  <a:schemeClr val="tx1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항쟁을</a:t>
            </a:r>
            <a:r>
              <a:rPr sz="2500" b="0" i="0" dirty="0">
                <a:solidFill>
                  <a:schemeClr val="tx1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500" b="0" i="0" dirty="0" err="1">
                <a:solidFill>
                  <a:schemeClr val="tx1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점화하는</a:t>
            </a:r>
            <a:endParaRPr lang="ko-KR" altLang="en-US" sz="2500" b="0" i="0" dirty="0">
              <a:solidFill>
                <a:schemeClr val="tx1"/>
              </a:solidFill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500" b="0" i="0" dirty="0" err="1">
                <a:solidFill>
                  <a:schemeClr val="tx1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원인이</a:t>
            </a:r>
            <a:r>
              <a:rPr sz="2500" b="0" i="0" dirty="0">
                <a:solidFill>
                  <a:schemeClr val="tx1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됨</a:t>
            </a:r>
            <a:endParaRPr lang="ko-KR" altLang="en-US" sz="2500" b="0" i="0" dirty="0">
              <a:solidFill>
                <a:schemeClr val="tx1"/>
              </a:solidFill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39870" y="3088005"/>
            <a:ext cx="4410075" cy="30067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>
            <a:spLocks/>
          </p:cNvSpPr>
          <p:nvPr/>
        </p:nvSpPr>
        <p:spPr>
          <a:xfrm>
            <a:off x="6189623" y="1292225"/>
            <a:ext cx="1415772" cy="4808220"/>
          </a:xfrm>
          <a:prstGeom prst="rect">
            <a:avLst/>
          </a:prstGeom>
          <a:noFill/>
        </p:spPr>
        <p:txBody>
          <a:bodyPr vert="eaVert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>
                <a:solidFill>
                  <a:srgbClr val="8A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첫째</a:t>
            </a:r>
            <a:r>
              <a:rPr lang="en-US" altLang="ko-KR" sz="280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/</a:t>
            </a:r>
            <a:endParaRPr lang="ko-KR" altLang="en-US" sz="2800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 b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광주학생 항일운동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i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1920 </a:t>
            </a:r>
            <a:r>
              <a:rPr sz="2000" i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年</a:t>
            </a:r>
            <a:r>
              <a:rPr sz="2000" i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~ 1930 </a:t>
            </a:r>
            <a:r>
              <a:rPr sz="2000" i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年</a:t>
            </a:r>
            <a:endParaRPr lang="ko-KR" altLang="en-US" sz="2000" i="1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4295418" y="1291590"/>
            <a:ext cx="1415772" cy="4815840"/>
          </a:xfrm>
          <a:prstGeom prst="rect">
            <a:avLst/>
          </a:prstGeom>
          <a:noFill/>
        </p:spPr>
        <p:txBody>
          <a:bodyPr vert="eaVert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>
                <a:solidFill>
                  <a:srgbClr val="8A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둘째</a:t>
            </a:r>
            <a:r>
              <a:rPr lang="en-US" altLang="ko-KR" sz="280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/</a:t>
            </a:r>
            <a:endParaRPr lang="ko-KR" altLang="en-US" sz="2800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 b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2.28 학생 운동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i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1960 </a:t>
            </a:r>
            <a:r>
              <a:rPr sz="2000" i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年 </a:t>
            </a:r>
            <a:r>
              <a:rPr sz="2000" i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2 </a:t>
            </a:r>
            <a:r>
              <a:rPr sz="2000" i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月 </a:t>
            </a:r>
            <a:r>
              <a:rPr sz="2000" i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28 </a:t>
            </a:r>
            <a:r>
              <a:rPr sz="2000" i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日</a:t>
            </a:r>
            <a:endParaRPr lang="ko-KR" altLang="en-US" sz="2000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2425700" y="1292225"/>
            <a:ext cx="1413510" cy="4815840"/>
          </a:xfrm>
          <a:prstGeom prst="rect">
            <a:avLst/>
          </a:prstGeom>
          <a:noFill/>
        </p:spPr>
        <p:txBody>
          <a:bodyPr vert="eaVert" wrap="square" lIns="91440" tIns="45720" rIns="91440" bIns="45720" numCol="1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>
                <a:solidFill>
                  <a:srgbClr val="8A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셋째</a:t>
            </a:r>
            <a:r>
              <a:rPr lang="en-US" altLang="ko-KR" sz="280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/</a:t>
            </a:r>
            <a:endParaRPr lang="ko-KR" altLang="en-US" sz="2800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 b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4.19 혁명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i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1960 </a:t>
            </a:r>
            <a:r>
              <a:rPr sz="2000" i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年 </a:t>
            </a:r>
            <a:r>
              <a:rPr sz="2000" i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4 </a:t>
            </a:r>
            <a:r>
              <a:rPr sz="2000" i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月 </a:t>
            </a:r>
            <a:r>
              <a:rPr sz="2000" i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19 </a:t>
            </a:r>
            <a:r>
              <a:rPr sz="2000" i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日</a:t>
            </a:r>
            <a:endParaRPr lang="ko-KR" altLang="en-US" sz="2000" i="0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41583" y="802005"/>
            <a:ext cx="954107" cy="1979930"/>
          </a:xfrm>
          <a:prstGeom prst="rect">
            <a:avLst/>
          </a:prstGeom>
          <a:noFill/>
        </p:spPr>
        <p:txBody>
          <a:bodyPr vert="eaVert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5000" dirty="0" err="1">
                <a:latin typeface="EBS주시경 Bold" panose="02020603020101020101" pitchFamily="18" charset="-127"/>
                <a:ea typeface="EBS주시경 Bold" panose="02020603020101020101" pitchFamily="18" charset="-127"/>
              </a:rPr>
              <a:t>목차</a:t>
            </a:r>
            <a:endParaRPr lang="ko-KR" altLang="en-US" sz="5000" dirty="0">
              <a:latin typeface="EBS주시경 Bold" panose="02020603020101020101" pitchFamily="18" charset="-127"/>
              <a:ea typeface="EBS주시경 Bold" panose="02020603020101020101" pitchFamily="18" charset="-127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56538" y="1292860"/>
            <a:ext cx="1415772" cy="4808220"/>
          </a:xfrm>
          <a:prstGeom prst="rect">
            <a:avLst/>
          </a:prstGeom>
          <a:noFill/>
        </p:spPr>
        <p:txBody>
          <a:bodyPr vert="eaVert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dirty="0">
                <a:solidFill>
                  <a:srgbClr val="8A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넷째</a:t>
            </a:r>
            <a:r>
              <a:rPr lang="en-US" altLang="ko-KR" sz="28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/</a:t>
            </a:r>
            <a:endParaRPr lang="ko-KR" altLang="en-US" sz="2800" dirty="0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 b="1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6 월 민주항쟁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i="1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1987 </a:t>
            </a:r>
            <a:r>
              <a:rPr sz="2000" i="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年 </a:t>
            </a:r>
            <a:r>
              <a:rPr sz="2000" i="1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6 </a:t>
            </a:r>
            <a:r>
              <a:rPr sz="2000" i="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月 </a:t>
            </a:r>
            <a:r>
              <a:rPr sz="2000" i="1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10 </a:t>
            </a:r>
            <a:r>
              <a:rPr sz="2000" i="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日 ~ </a:t>
            </a:r>
            <a:r>
              <a:rPr sz="2000" i="1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29 </a:t>
            </a:r>
            <a:r>
              <a:rPr sz="2000" i="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日</a:t>
            </a:r>
            <a:endParaRPr lang="ko-KR" altLang="en-US" sz="2000" dirty="0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74434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5270" cy="6859270"/>
          </a:xfrm>
          <a:prstGeom prst="rect">
            <a:avLst/>
          </a:prstGeom>
          <a:noFill/>
        </p:spPr>
      </p:pic>
      <p:sp>
        <p:nvSpPr>
          <p:cNvPr id="4" name="TextBox 3"/>
          <p:cNvSpPr txBox="1">
            <a:spLocks/>
          </p:cNvSpPr>
          <p:nvPr/>
        </p:nvSpPr>
        <p:spPr>
          <a:xfrm>
            <a:off x="744220" y="908050"/>
            <a:ext cx="7124700" cy="7537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>
                <a:latin typeface="EBS주시경 Bold" charset="0"/>
                <a:ea typeface="EBS주시경 Bold" charset="0"/>
              </a:rPr>
              <a:t>넷</a:t>
            </a:r>
            <a:r>
              <a:rPr sz="1800" dirty="0">
                <a:latin typeface="EBS주시경 Bold" charset="0"/>
                <a:ea typeface="EBS주시경 Bold" charset="0"/>
              </a:rPr>
              <a:t>째</a:t>
            </a:r>
            <a:endParaRPr lang="ko-KR" altLang="en-US" sz="1800" dirty="0">
              <a:latin typeface="EBS주시경 Bold" charset="0"/>
              <a:ea typeface="EBS주시경 Bold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500" spc="-100" dirty="0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6월 </a:t>
            </a:r>
            <a:r>
              <a:rPr sz="2500" spc="-100" dirty="0" err="1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민주</a:t>
            </a:r>
            <a:r>
              <a:rPr sz="2500" spc="-100" dirty="0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 </a:t>
            </a:r>
            <a:r>
              <a:rPr sz="2500" spc="-100" dirty="0" err="1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항쟁</a:t>
            </a:r>
            <a:r>
              <a:rPr sz="2500" spc="-100" dirty="0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, </a:t>
            </a:r>
            <a:r>
              <a:rPr sz="2500" spc="-1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 1987년 6월 9일</a:t>
            </a:r>
            <a:endParaRPr lang="ko-KR" altLang="en-US" sz="2500" dirty="0">
              <a:solidFill>
                <a:schemeClr val="tx1"/>
              </a:solidFill>
              <a:latin typeface="EBS주시경 Bold" charset="0"/>
              <a:ea typeface="EBS주시경 Bold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739140" y="1784350"/>
            <a:ext cx="3501390" cy="247888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5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이한열</a:t>
            </a:r>
            <a:r>
              <a:rPr lang="en-US" altLang="ko-KR" sz="25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(1966~1987)</a:t>
            </a:r>
            <a:r>
              <a:rPr sz="25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5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열사</a:t>
            </a:r>
            <a:r>
              <a:rPr sz="25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5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사망</a:t>
            </a:r>
            <a:r>
              <a:rPr sz="25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5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사건</a:t>
            </a:r>
            <a:endParaRPr lang="ko-KR" altLang="en-US" sz="2500" dirty="0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dirty="0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0" i="0" spc="-75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1987년 6월 9일 </a:t>
            </a:r>
            <a:r>
              <a:rPr sz="2000" b="0" i="0" spc="-75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연세대</a:t>
            </a:r>
            <a:r>
              <a:rPr sz="2000" b="0" i="0" spc="-75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앞 </a:t>
            </a:r>
            <a:r>
              <a:rPr sz="2000" b="0" i="0" spc="-75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반정부</a:t>
            </a:r>
            <a:r>
              <a:rPr sz="2000" b="0" i="0" spc="-75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b="0" i="0" spc="-75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시위</a:t>
            </a:r>
            <a:r>
              <a:rPr sz="2000" b="0" i="0" spc="-75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b="0" i="0" spc="-75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당시</a:t>
            </a:r>
            <a:r>
              <a:rPr sz="2000" b="0" i="0" spc="-75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b="0" i="0" spc="-75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이한열</a:t>
            </a:r>
            <a:r>
              <a:rPr sz="2000" b="0" i="0" spc="-75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b="0" i="0" spc="-75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열사가</a:t>
            </a:r>
            <a:r>
              <a:rPr sz="2000" b="0" i="0" spc="-75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b="0" i="0" spc="-75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최루탄을</a:t>
            </a:r>
            <a:r>
              <a:rPr sz="2000" b="0" i="0" spc="-75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b="0" i="0" spc="-75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맞고</a:t>
            </a:r>
            <a:r>
              <a:rPr sz="2000" b="0" i="0" spc="-75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b="0" i="0" spc="-75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쓰러진</a:t>
            </a:r>
            <a:r>
              <a:rPr sz="2000" b="0" i="0" spc="-75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b="0" i="0" spc="-75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직후</a:t>
            </a:r>
            <a:r>
              <a:rPr sz="2000" b="0" i="0" spc="-75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 </a:t>
            </a:r>
            <a:r>
              <a:rPr sz="2000" b="0" i="0" spc="-75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이종창이</a:t>
            </a:r>
            <a:r>
              <a:rPr sz="2000" b="0" i="0" spc="-75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b="0" i="0" spc="-75" dirty="0" err="1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부축함</a:t>
            </a:r>
            <a:r>
              <a:rPr sz="2000" b="0" i="0" spc="-75" dirty="0">
                <a:solidFill>
                  <a:srgbClr val="000000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.</a:t>
            </a:r>
            <a:endParaRPr lang="ko-KR" altLang="en-US" sz="2000" b="0" i="0" dirty="0">
              <a:solidFill>
                <a:srgbClr val="000000"/>
              </a:solidFill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68495" y="1656080"/>
            <a:ext cx="3728720" cy="43573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5270" cy="6859270"/>
          </a:xfrm>
          <a:prstGeom prst="rect">
            <a:avLst/>
          </a:prstGeom>
          <a:noFill/>
        </p:spPr>
      </p:pic>
      <p:sp>
        <p:nvSpPr>
          <p:cNvPr id="4" name="TextBox 3"/>
          <p:cNvSpPr txBox="1">
            <a:spLocks/>
          </p:cNvSpPr>
          <p:nvPr/>
        </p:nvSpPr>
        <p:spPr>
          <a:xfrm>
            <a:off x="744220" y="908050"/>
            <a:ext cx="7124700" cy="7537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>
                <a:latin typeface="EBS주시경 Bold" charset="0"/>
                <a:ea typeface="EBS주시경 Bold" charset="0"/>
              </a:rPr>
              <a:t>넷</a:t>
            </a:r>
            <a:r>
              <a:rPr sz="1800" dirty="0">
                <a:latin typeface="EBS주시경 Bold" charset="0"/>
                <a:ea typeface="EBS주시경 Bold" charset="0"/>
              </a:rPr>
              <a:t>째</a:t>
            </a:r>
            <a:endParaRPr lang="ko-KR" altLang="en-US" sz="1800" dirty="0">
              <a:latin typeface="EBS주시경 Bold" charset="0"/>
              <a:ea typeface="EBS주시경 Bold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500" spc="-100" dirty="0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6월 </a:t>
            </a:r>
            <a:r>
              <a:rPr sz="2500" spc="-100" dirty="0" err="1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민주</a:t>
            </a:r>
            <a:r>
              <a:rPr sz="2500" spc="-100" dirty="0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 </a:t>
            </a:r>
            <a:r>
              <a:rPr sz="2500" spc="-100" dirty="0" err="1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항쟁</a:t>
            </a:r>
            <a:r>
              <a:rPr sz="2500" spc="-100" dirty="0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, </a:t>
            </a:r>
            <a:r>
              <a:rPr sz="2500" spc="-1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 1987년 6월 10일</a:t>
            </a:r>
            <a:endParaRPr lang="ko-KR" altLang="en-US" sz="2500" dirty="0">
              <a:solidFill>
                <a:schemeClr val="tx1"/>
              </a:solidFill>
              <a:latin typeface="EBS주시경 Bold" charset="0"/>
              <a:ea typeface="EBS주시경 Bold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739140" y="1784350"/>
            <a:ext cx="7646035" cy="70916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6월 10일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민주정의당의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노태우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대표위원이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집권당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대통령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후보로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선출되자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전두환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정권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간선제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호헌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방침에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대한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국민들의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저항은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급격히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확산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,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분출</a:t>
            </a:r>
            <a:r>
              <a:rPr lang="ko-KR" altLang="en-US"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됨</a:t>
            </a:r>
            <a:r>
              <a:rPr lang="en-US" altLang="ko-KR"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.</a:t>
            </a:r>
            <a:endParaRPr lang="ko-KR" altLang="en-US" sz="2000" dirty="0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23540" y="2794635"/>
            <a:ext cx="5634355" cy="34010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5270" cy="6859270"/>
          </a:xfrm>
          <a:prstGeom prst="rect">
            <a:avLst/>
          </a:prstGeom>
          <a:noFill/>
        </p:spPr>
      </p:pic>
      <p:sp>
        <p:nvSpPr>
          <p:cNvPr id="4" name="TextBox 3"/>
          <p:cNvSpPr txBox="1">
            <a:spLocks/>
          </p:cNvSpPr>
          <p:nvPr/>
        </p:nvSpPr>
        <p:spPr>
          <a:xfrm>
            <a:off x="744220" y="908050"/>
            <a:ext cx="7124700" cy="7537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>
                <a:latin typeface="EBS주시경 Bold" charset="0"/>
                <a:ea typeface="EBS주시경 Bold" charset="0"/>
              </a:rPr>
              <a:t>넷</a:t>
            </a:r>
            <a:r>
              <a:rPr sz="1800" dirty="0">
                <a:latin typeface="EBS주시경 Bold" charset="0"/>
                <a:ea typeface="EBS주시경 Bold" charset="0"/>
              </a:rPr>
              <a:t>째</a:t>
            </a:r>
            <a:endParaRPr lang="ko-KR" altLang="en-US" sz="1800" dirty="0">
              <a:latin typeface="EBS주시경 Bold" charset="0"/>
              <a:ea typeface="EBS주시경 Bold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500" spc="-100" dirty="0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6월 </a:t>
            </a:r>
            <a:r>
              <a:rPr sz="2500" spc="-100" dirty="0" err="1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민주</a:t>
            </a:r>
            <a:r>
              <a:rPr sz="2500" spc="-100" dirty="0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 </a:t>
            </a:r>
            <a:r>
              <a:rPr sz="2500" spc="-100" dirty="0" err="1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항쟁</a:t>
            </a:r>
            <a:r>
              <a:rPr sz="2500" spc="-100" dirty="0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, </a:t>
            </a:r>
            <a:r>
              <a:rPr sz="2500" spc="-100" dirty="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 1987년 6월 29일</a:t>
            </a:r>
            <a:endParaRPr lang="ko-KR" altLang="en-US" sz="2500" dirty="0">
              <a:solidFill>
                <a:schemeClr val="tx1"/>
              </a:solidFill>
              <a:latin typeface="EBS주시경 Bold" charset="0"/>
              <a:ea typeface="EBS주시경 Bold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739140" y="1784350"/>
            <a:ext cx="3195320" cy="209416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5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6.29 </a:t>
            </a:r>
            <a:r>
              <a:rPr sz="25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민주화</a:t>
            </a:r>
            <a:r>
              <a:rPr sz="25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5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선언</a:t>
            </a:r>
            <a:endParaRPr lang="ko-KR" altLang="en-US" sz="2500" dirty="0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5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 </a:t>
            </a:r>
            <a:endParaRPr lang="ko-KR" altLang="en-US" sz="2500" dirty="0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1987년 6월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민주항쟁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결과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직선제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개헌과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민주헌법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제정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등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국민의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민주화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요구를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수용하여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시국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수습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방안으로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발표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.</a:t>
            </a:r>
            <a:endParaRPr lang="ko-KR" altLang="en-US" sz="2000" b="1" dirty="0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31920" y="1866900"/>
            <a:ext cx="4627245" cy="34004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user/AppData/Roaming/PolarisOffice/ETemp/32412_13024112/image2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11430"/>
            <a:ext cx="9145270" cy="6905625"/>
          </a:xfrm>
          <a:prstGeom prst="rect">
            <a:avLst/>
          </a:prstGeom>
          <a:noFill/>
        </p:spPr>
      </p:pic>
      <p:cxnSp>
        <p:nvCxnSpPr>
          <p:cNvPr id="4" name="직선 연결선 3"/>
          <p:cNvCxnSpPr/>
          <p:nvPr/>
        </p:nvCxnSpPr>
        <p:spPr>
          <a:xfrm>
            <a:off x="899795" y="3573145"/>
            <a:ext cx="7416800" cy="635"/>
          </a:xfrm>
          <a:prstGeom prst="line">
            <a:avLst/>
          </a:prstGeom>
          <a:ln w="254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>
            <a:spLocks/>
          </p:cNvSpPr>
          <p:nvPr/>
        </p:nvSpPr>
        <p:spPr>
          <a:xfrm>
            <a:off x="1259840" y="3449955"/>
            <a:ext cx="216535" cy="21653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1367790" y="2924810"/>
            <a:ext cx="635" cy="525780"/>
          </a:xfrm>
          <a:prstGeom prst="line">
            <a:avLst/>
          </a:prstGeom>
          <a:ln w="12700" cap="flat" cmpd="sng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타원 20"/>
          <p:cNvSpPr>
            <a:spLocks/>
          </p:cNvSpPr>
          <p:nvPr/>
        </p:nvSpPr>
        <p:spPr>
          <a:xfrm>
            <a:off x="1974850" y="3461385"/>
            <a:ext cx="216535" cy="216535"/>
          </a:xfrm>
          <a:prstGeom prst="ellipse">
            <a:avLst/>
          </a:prstGeom>
          <a:gradFill rotWithShape="1">
            <a:gsLst>
              <a:gs pos="0">
                <a:srgbClr val="8A0000"/>
              </a:gs>
              <a:gs pos="50000">
                <a:schemeClr val="accent2">
                  <a:lumMod val="75000"/>
                </a:schemeClr>
              </a:gs>
              <a:gs pos="100000">
                <a:schemeClr val="accent2">
                  <a:lumMod val="89000"/>
                  <a:lumOff val="11000"/>
                </a:schemeClr>
              </a:gs>
            </a:gsLst>
            <a:lin ang="5400000"/>
          </a:gradFill>
          <a:ln w="254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타원 22"/>
          <p:cNvSpPr>
            <a:spLocks/>
          </p:cNvSpPr>
          <p:nvPr/>
        </p:nvSpPr>
        <p:spPr>
          <a:xfrm>
            <a:off x="3423285" y="3461385"/>
            <a:ext cx="216535" cy="216535"/>
          </a:xfrm>
          <a:prstGeom prst="ellipse">
            <a:avLst/>
          </a:prstGeom>
          <a:gradFill rotWithShape="1">
            <a:gsLst>
              <a:gs pos="0">
                <a:srgbClr val="8A0000"/>
              </a:gs>
              <a:gs pos="50000">
                <a:schemeClr val="accent2">
                  <a:lumMod val="75000"/>
                </a:schemeClr>
              </a:gs>
              <a:gs pos="100000">
                <a:schemeClr val="accent2">
                  <a:lumMod val="89000"/>
                  <a:lumOff val="11000"/>
                </a:schemeClr>
              </a:gs>
            </a:gsLst>
            <a:lin ang="5400000"/>
          </a:gradFill>
          <a:ln w="254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4" name="타원 23"/>
          <p:cNvSpPr>
            <a:spLocks/>
          </p:cNvSpPr>
          <p:nvPr/>
        </p:nvSpPr>
        <p:spPr>
          <a:xfrm>
            <a:off x="4464685" y="3472815"/>
            <a:ext cx="216535" cy="216535"/>
          </a:xfrm>
          <a:prstGeom prst="ellipse">
            <a:avLst/>
          </a:prstGeom>
          <a:gradFill rotWithShape="1">
            <a:gsLst>
              <a:gs pos="0">
                <a:srgbClr val="8A0000"/>
              </a:gs>
              <a:gs pos="50000">
                <a:schemeClr val="accent2">
                  <a:lumMod val="75000"/>
                </a:schemeClr>
              </a:gs>
              <a:gs pos="100000">
                <a:schemeClr val="accent2">
                  <a:lumMod val="89000"/>
                  <a:lumOff val="11000"/>
                </a:schemeClr>
              </a:gs>
            </a:gsLst>
            <a:lin ang="5400000"/>
          </a:gradFill>
          <a:ln w="254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5" name="타원 24"/>
          <p:cNvSpPr>
            <a:spLocks/>
          </p:cNvSpPr>
          <p:nvPr/>
        </p:nvSpPr>
        <p:spPr>
          <a:xfrm>
            <a:off x="5600065" y="3449320"/>
            <a:ext cx="216535" cy="216535"/>
          </a:xfrm>
          <a:prstGeom prst="ellipse">
            <a:avLst/>
          </a:prstGeom>
          <a:gradFill rotWithShape="1">
            <a:gsLst>
              <a:gs pos="0">
                <a:srgbClr val="8A0000"/>
              </a:gs>
              <a:gs pos="50000">
                <a:schemeClr val="accent2">
                  <a:lumMod val="75000"/>
                </a:schemeClr>
              </a:gs>
              <a:gs pos="100000">
                <a:schemeClr val="accent2">
                  <a:lumMod val="89000"/>
                  <a:lumOff val="11000"/>
                </a:schemeClr>
              </a:gs>
            </a:gsLst>
            <a:lin ang="5400000"/>
          </a:gradFill>
          <a:ln w="254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7524115" y="3449955"/>
            <a:ext cx="215900" cy="2159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827405" y="3717290"/>
            <a:ext cx="108077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latin typeface="EBS주시경 Light" charset="0"/>
                <a:ea typeface="EBS주시경 Light" charset="0"/>
              </a:rPr>
              <a:t>1929</a:t>
            </a:r>
            <a:r>
              <a:rPr lang="ko-KR" altLang="en-US" sz="1800">
                <a:latin typeface="EBS주시경 Light" charset="0"/>
                <a:ea typeface="EBS주시경 Light" charset="0"/>
              </a:rPr>
              <a:t>년</a:t>
            </a:r>
          </a:p>
        </p:txBody>
      </p:sp>
      <p:sp>
        <p:nvSpPr>
          <p:cNvPr id="29" name="TextBox 28"/>
          <p:cNvSpPr txBox="1">
            <a:spLocks/>
          </p:cNvSpPr>
          <p:nvPr/>
        </p:nvSpPr>
        <p:spPr>
          <a:xfrm>
            <a:off x="516255" y="2406015"/>
            <a:ext cx="1693545" cy="58547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latin typeface="EBS주시경 Light" panose="02020603020101020101" pitchFamily="18" charset="-127"/>
                <a:ea typeface="EBS주시경 Light" panose="02020603020101020101" pitchFamily="18" charset="-127"/>
              </a:rPr>
              <a:t>광주 학생 항일 운동</a:t>
            </a:r>
          </a:p>
        </p:txBody>
      </p:sp>
      <p:cxnSp>
        <p:nvCxnSpPr>
          <p:cNvPr id="30" name="직선 연결선 29"/>
          <p:cNvCxnSpPr/>
          <p:nvPr/>
        </p:nvCxnSpPr>
        <p:spPr>
          <a:xfrm flipV="1">
            <a:off x="2106295" y="3639185"/>
            <a:ext cx="635" cy="525780"/>
          </a:xfrm>
          <a:prstGeom prst="line">
            <a:avLst/>
          </a:prstGeom>
          <a:ln w="12700" cap="flat" cmpd="sng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>
            <a:spLocks/>
          </p:cNvSpPr>
          <p:nvPr/>
        </p:nvSpPr>
        <p:spPr>
          <a:xfrm>
            <a:off x="1543050" y="3014345"/>
            <a:ext cx="108077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latin typeface="EBS주시경 Light" charset="0"/>
                <a:ea typeface="EBS주시경 Light" charset="0"/>
              </a:rPr>
              <a:t>1945</a:t>
            </a:r>
            <a:r>
              <a:rPr lang="ko-KR" altLang="en-US" sz="1800">
                <a:latin typeface="EBS주시경 Light" charset="0"/>
                <a:ea typeface="EBS주시경 Light" charset="0"/>
              </a:rPr>
              <a:t>년</a:t>
            </a:r>
          </a:p>
        </p:txBody>
      </p:sp>
      <p:pic>
        <p:nvPicPr>
          <p:cNvPr id="32" name="그림 31"/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09395" y="4192905"/>
            <a:ext cx="1137285" cy="1045845"/>
          </a:xfrm>
          <a:prstGeom prst="ellipse">
            <a:avLst/>
          </a:prstGeom>
          <a:noFill/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3" name="TextBox 32"/>
          <p:cNvSpPr txBox="1">
            <a:spLocks/>
          </p:cNvSpPr>
          <p:nvPr/>
        </p:nvSpPr>
        <p:spPr>
          <a:xfrm>
            <a:off x="1255395" y="5445125"/>
            <a:ext cx="1692910" cy="584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latin typeface="EBS주시경 Light" panose="02020603020101020101" pitchFamily="18" charset="-127"/>
                <a:ea typeface="EBS주시경 Light" panose="02020603020101020101" pitchFamily="18" charset="-127"/>
              </a:rPr>
              <a:t>광복 후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latin typeface="EBS주시경 Light" panose="02020603020101020101" pitchFamily="18" charset="-127"/>
                <a:ea typeface="EBS주시경 Light" panose="02020603020101020101" pitchFamily="18" charset="-127"/>
              </a:rPr>
              <a:t>민주주의의 확립</a:t>
            </a:r>
          </a:p>
        </p:txBody>
      </p:sp>
      <p:cxnSp>
        <p:nvCxnSpPr>
          <p:cNvPr id="34" name="직선 연결선 33"/>
          <p:cNvCxnSpPr/>
          <p:nvPr/>
        </p:nvCxnSpPr>
        <p:spPr>
          <a:xfrm flipV="1">
            <a:off x="3531235" y="3677920"/>
            <a:ext cx="635" cy="525780"/>
          </a:xfrm>
          <a:prstGeom prst="line">
            <a:avLst/>
          </a:prstGeom>
          <a:ln w="12700" cap="flat" cmpd="sng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>
            <a:spLocks/>
          </p:cNvSpPr>
          <p:nvPr/>
        </p:nvSpPr>
        <p:spPr>
          <a:xfrm>
            <a:off x="2991485" y="2800985"/>
            <a:ext cx="108077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latin typeface="EBS주시경 Light" charset="0"/>
                <a:ea typeface="EBS주시경 Light" charset="0"/>
              </a:rPr>
              <a:t>1960</a:t>
            </a:r>
            <a:r>
              <a:rPr lang="ko-KR" altLang="en-US" sz="1800">
                <a:latin typeface="EBS주시경 Light" charset="0"/>
                <a:ea typeface="EBS주시경 Light" charset="0"/>
              </a:rPr>
              <a:t>년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EBS주시경 Light" charset="0"/>
                <a:ea typeface="EBS주시경 Light" charset="0"/>
              </a:rPr>
              <a:t>2/28</a:t>
            </a:r>
          </a:p>
        </p:txBody>
      </p:sp>
      <p:sp>
        <p:nvSpPr>
          <p:cNvPr id="36" name="TextBox 35"/>
          <p:cNvSpPr txBox="1">
            <a:spLocks/>
          </p:cNvSpPr>
          <p:nvPr/>
        </p:nvSpPr>
        <p:spPr>
          <a:xfrm>
            <a:off x="2685415" y="4237990"/>
            <a:ext cx="1692910" cy="584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latin typeface="EBS주시경 Light" panose="02020603020101020101" pitchFamily="18" charset="-127"/>
                <a:ea typeface="EBS주시경 Light" panose="02020603020101020101" pitchFamily="18" charset="-127"/>
              </a:rPr>
              <a:t>2.28 대구 학생 민주화 운동 </a:t>
            </a:r>
          </a:p>
        </p:txBody>
      </p:sp>
      <p:sp>
        <p:nvSpPr>
          <p:cNvPr id="37" name="TextBox 36"/>
          <p:cNvSpPr txBox="1">
            <a:spLocks/>
          </p:cNvSpPr>
          <p:nvPr/>
        </p:nvSpPr>
        <p:spPr>
          <a:xfrm>
            <a:off x="4031615" y="3764280"/>
            <a:ext cx="108077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latin typeface="EBS주시경 Light" charset="0"/>
                <a:ea typeface="EBS주시경 Light" charset="0"/>
              </a:rPr>
              <a:t>1960</a:t>
            </a:r>
            <a:r>
              <a:rPr lang="ko-KR" altLang="en-US" sz="1800">
                <a:latin typeface="EBS주시경 Light" charset="0"/>
                <a:ea typeface="EBS주시경 Light" charset="0"/>
              </a:rPr>
              <a:t>년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EBS주시경 Light" charset="0"/>
                <a:ea typeface="EBS주시경 Light" charset="0"/>
              </a:rPr>
              <a:t>3/15</a:t>
            </a:r>
          </a:p>
        </p:txBody>
      </p:sp>
      <p:sp>
        <p:nvSpPr>
          <p:cNvPr id="38" name="TextBox 37"/>
          <p:cNvSpPr txBox="1">
            <a:spLocks/>
          </p:cNvSpPr>
          <p:nvPr/>
        </p:nvSpPr>
        <p:spPr>
          <a:xfrm>
            <a:off x="5167630" y="3109595"/>
            <a:ext cx="108077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latin typeface="EBS주시경 Light" charset="0"/>
                <a:ea typeface="EBS주시경 Light" charset="0"/>
              </a:rPr>
              <a:t>1960</a:t>
            </a:r>
            <a:r>
              <a:rPr lang="ko-KR" altLang="en-US" sz="1800">
                <a:latin typeface="EBS주시경 Light" charset="0"/>
                <a:ea typeface="EBS주시경 Light" charset="0"/>
              </a:rPr>
              <a:t>년</a:t>
            </a:r>
          </a:p>
        </p:txBody>
      </p:sp>
      <p:sp>
        <p:nvSpPr>
          <p:cNvPr id="39" name="TextBox 38"/>
          <p:cNvSpPr txBox="1">
            <a:spLocks/>
          </p:cNvSpPr>
          <p:nvPr/>
        </p:nvSpPr>
        <p:spPr>
          <a:xfrm>
            <a:off x="6305550" y="2272665"/>
            <a:ext cx="108077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EBS주시경 Light" charset="0"/>
                <a:ea typeface="EBS주시경 Light" charset="0"/>
              </a:rPr>
              <a:t>6월 민주 항쟁</a:t>
            </a:r>
          </a:p>
        </p:txBody>
      </p:sp>
      <p:cxnSp>
        <p:nvCxnSpPr>
          <p:cNvPr id="40" name="직선 연결선 39"/>
          <p:cNvCxnSpPr/>
          <p:nvPr/>
        </p:nvCxnSpPr>
        <p:spPr>
          <a:xfrm flipV="1">
            <a:off x="6833235" y="2938145"/>
            <a:ext cx="635" cy="525780"/>
          </a:xfrm>
          <a:prstGeom prst="line">
            <a:avLst/>
          </a:prstGeom>
          <a:ln w="12700" cap="flat" cmpd="sng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>
            <a:spLocks/>
          </p:cNvSpPr>
          <p:nvPr/>
        </p:nvSpPr>
        <p:spPr>
          <a:xfrm>
            <a:off x="6680835" y="4331970"/>
            <a:ext cx="169291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>
                <a:latin typeface="EBS주시경 Light" panose="02020603020101020101" pitchFamily="18" charset="-127"/>
                <a:ea typeface="EBS주시경 Light" panose="02020603020101020101" pitchFamily="18" charset="-127"/>
              </a:rPr>
              <a:t>촛불집회</a:t>
            </a:r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4584700" y="2926080"/>
            <a:ext cx="635" cy="525780"/>
          </a:xfrm>
          <a:prstGeom prst="line">
            <a:avLst/>
          </a:prstGeom>
          <a:ln w="12700" cap="flat" cmpd="sng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V="1">
            <a:off x="7633335" y="3724910"/>
            <a:ext cx="635" cy="525780"/>
          </a:xfrm>
          <a:prstGeom prst="line">
            <a:avLst/>
          </a:prstGeom>
          <a:ln w="12700" cap="flat" cmpd="sng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>
            <a:spLocks/>
          </p:cNvSpPr>
          <p:nvPr/>
        </p:nvSpPr>
        <p:spPr>
          <a:xfrm>
            <a:off x="3722370" y="1618615"/>
            <a:ext cx="169291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latin typeface="EBS주시경 Light" panose="02020603020101020101" pitchFamily="18" charset="-127"/>
                <a:ea typeface="EBS주시경 Light" panose="02020603020101020101" pitchFamily="18" charset="-127"/>
              </a:rPr>
              <a:t>3.15 부정선거</a:t>
            </a: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83990" y="1984375"/>
            <a:ext cx="1177925" cy="1071245"/>
          </a:xfrm>
          <a:prstGeom prst="ellipse">
            <a:avLst/>
          </a:prstGeom>
          <a:noFill/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6" name="TextBox 45"/>
          <p:cNvSpPr txBox="1">
            <a:spLocks/>
          </p:cNvSpPr>
          <p:nvPr/>
        </p:nvSpPr>
        <p:spPr>
          <a:xfrm>
            <a:off x="755650" y="791210"/>
            <a:ext cx="4130040" cy="830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EBS주시경 Bold" charset="0"/>
              <a:ea typeface="EBS주시경 Bold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000" spc="-100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학생 운동의 역사 </a:t>
            </a:r>
            <a:endParaRPr lang="ko-KR" altLang="en-US" sz="3000">
              <a:solidFill>
                <a:srgbClr val="8A0000"/>
              </a:solidFill>
              <a:latin typeface="EBS주시경 Bold" charset="0"/>
              <a:ea typeface="EBS주시경 Bold" charset="0"/>
            </a:endParaRPr>
          </a:p>
        </p:txBody>
      </p:sp>
      <p:sp>
        <p:nvSpPr>
          <p:cNvPr id="48" name="TextBox 47"/>
          <p:cNvSpPr txBox="1">
            <a:spLocks/>
          </p:cNvSpPr>
          <p:nvPr/>
        </p:nvSpPr>
        <p:spPr>
          <a:xfrm>
            <a:off x="4861560" y="4272915"/>
            <a:ext cx="169291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latin typeface="EBS주시경 Light" panose="02020603020101020101" pitchFamily="18" charset="-127"/>
                <a:ea typeface="EBS주시경 Light" panose="02020603020101020101" pitchFamily="18" charset="-127"/>
              </a:rPr>
              <a:t>4.19 혁명</a:t>
            </a:r>
          </a:p>
        </p:txBody>
      </p:sp>
      <p:sp>
        <p:nvSpPr>
          <p:cNvPr id="50" name="타원 49"/>
          <p:cNvSpPr>
            <a:spLocks/>
          </p:cNvSpPr>
          <p:nvPr/>
        </p:nvSpPr>
        <p:spPr>
          <a:xfrm>
            <a:off x="6728460" y="3451225"/>
            <a:ext cx="216535" cy="216535"/>
          </a:xfrm>
          <a:prstGeom prst="ellipse">
            <a:avLst/>
          </a:prstGeom>
          <a:gradFill rotWithShape="1">
            <a:gsLst>
              <a:gs pos="0">
                <a:srgbClr val="8A0000"/>
              </a:gs>
              <a:gs pos="50000">
                <a:schemeClr val="accent2">
                  <a:lumMod val="75000"/>
                </a:schemeClr>
              </a:gs>
              <a:gs pos="100000">
                <a:schemeClr val="accent2">
                  <a:lumMod val="89000"/>
                  <a:lumOff val="11000"/>
                </a:schemeClr>
              </a:gs>
            </a:gsLst>
            <a:lin ang="5400000"/>
          </a:gradFill>
          <a:ln w="254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1" name="TextBox 50"/>
          <p:cNvSpPr txBox="1">
            <a:spLocks/>
          </p:cNvSpPr>
          <p:nvPr/>
        </p:nvSpPr>
        <p:spPr>
          <a:xfrm>
            <a:off x="6308090" y="3721735"/>
            <a:ext cx="108077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latin typeface="EBS주시경 Light" charset="0"/>
                <a:ea typeface="EBS주시경 Light" charset="0"/>
              </a:rPr>
              <a:t>1987</a:t>
            </a:r>
            <a:r>
              <a:rPr lang="ko-KR" altLang="en-US" sz="1800">
                <a:latin typeface="EBS주시경 Light" charset="0"/>
                <a:ea typeface="EBS주시경 Light" charset="0"/>
              </a:rPr>
              <a:t>년</a:t>
            </a:r>
          </a:p>
        </p:txBody>
      </p:sp>
      <p:sp>
        <p:nvSpPr>
          <p:cNvPr id="52" name="TextBox 51"/>
          <p:cNvSpPr txBox="1">
            <a:spLocks/>
          </p:cNvSpPr>
          <p:nvPr/>
        </p:nvSpPr>
        <p:spPr>
          <a:xfrm>
            <a:off x="7141845" y="3075940"/>
            <a:ext cx="130238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latin typeface="EBS주시경 Light" charset="0"/>
                <a:ea typeface="EBS주시경 Light" charset="0"/>
              </a:rPr>
              <a:t>2016</a:t>
            </a:r>
            <a:r>
              <a:rPr lang="ko-KR" altLang="en-US" sz="1800">
                <a:latin typeface="EBS주시경 Light" charset="0"/>
                <a:ea typeface="EBS주시경 Light" charset="0"/>
              </a:rPr>
              <a:t>년~</a:t>
            </a:r>
          </a:p>
        </p:txBody>
      </p:sp>
      <p:cxnSp>
        <p:nvCxnSpPr>
          <p:cNvPr id="53" name="직선 연결선 52"/>
          <p:cNvCxnSpPr/>
          <p:nvPr/>
        </p:nvCxnSpPr>
        <p:spPr>
          <a:xfrm flipV="1">
            <a:off x="5708650" y="3714750"/>
            <a:ext cx="635" cy="525780"/>
          </a:xfrm>
          <a:prstGeom prst="line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44360" y="4787900"/>
            <a:ext cx="1205865" cy="1108075"/>
          </a:xfrm>
          <a:prstGeom prst="ellipse">
            <a:avLst/>
          </a:prstGeom>
          <a:noFill/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17191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635" cy="6858635"/>
          </a:xfrm>
          <a:prstGeom prst="rect">
            <a:avLst/>
          </a:prstGeom>
          <a:noFill/>
        </p:spPr>
      </p:pic>
      <p:grpSp>
        <p:nvGrpSpPr>
          <p:cNvPr id="21" name="그룹 20"/>
          <p:cNvGrpSpPr/>
          <p:nvPr/>
        </p:nvGrpSpPr>
        <p:grpSpPr>
          <a:xfrm>
            <a:off x="755650" y="826135"/>
            <a:ext cx="6455410" cy="1092200"/>
            <a:chOff x="755650" y="826135"/>
            <a:chExt cx="6455410" cy="1092200"/>
          </a:xfrm>
        </p:grpSpPr>
        <p:sp>
          <p:nvSpPr>
            <p:cNvPr id="7" name="TextBox 6"/>
            <p:cNvSpPr txBox="1">
              <a:spLocks/>
            </p:cNvSpPr>
            <p:nvPr/>
          </p:nvSpPr>
          <p:spPr>
            <a:xfrm>
              <a:off x="755650" y="826135"/>
              <a:ext cx="6455410" cy="9531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dirty="0">
                  <a:latin typeface="EBS주시경 Bold" charset="0"/>
                  <a:ea typeface="EBS주시경 Bold" charset="0"/>
                </a:rPr>
                <a:t>지금</a:t>
              </a:r>
              <a:r>
                <a:rPr lang="en-US" altLang="ko-KR" sz="2400" dirty="0">
                  <a:latin typeface="EBS주시경 Bold" charset="0"/>
                  <a:ea typeface="EBS주시경 Bold" charset="0"/>
                </a:rPr>
                <a:t>??</a:t>
              </a:r>
              <a:endParaRPr lang="ko-KR" altLang="en-US" sz="2400" dirty="0">
                <a:latin typeface="EBS주시경 Bold" charset="0"/>
                <a:ea typeface="EBS주시경 Bold" charset="0"/>
              </a:endParaRPr>
            </a:p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3200" spc="-100" dirty="0">
                  <a:latin typeface="EBS주시경 Bold" charset="0"/>
                  <a:ea typeface="EBS주시경 Bold" charset="0"/>
                </a:rPr>
                <a:t>우리 </a:t>
              </a:r>
              <a:r>
                <a:rPr lang="en-US" altLang="ko-KR" sz="3200" spc="-100" dirty="0">
                  <a:latin typeface="EBS주시경 Bold" charset="0"/>
                  <a:ea typeface="EBS주시경 Bold" charset="0"/>
                </a:rPr>
                <a:t>‘</a:t>
              </a:r>
              <a:r>
                <a:rPr lang="ko-KR" altLang="en-US" sz="3200" spc="-100" dirty="0">
                  <a:latin typeface="EBS주시경 Bold" charset="0"/>
                  <a:ea typeface="EBS주시경 Bold" charset="0"/>
                </a:rPr>
                <a:t>학생</a:t>
              </a:r>
              <a:r>
                <a:rPr lang="en-US" altLang="ko-KR" sz="3200" spc="-100" dirty="0">
                  <a:latin typeface="EBS주시경 Bold" charset="0"/>
                  <a:ea typeface="EBS주시경 Bold" charset="0"/>
                </a:rPr>
                <a:t>’</a:t>
              </a:r>
              <a:r>
                <a:rPr lang="ko-KR" altLang="en-US" sz="3200" spc="-100" dirty="0">
                  <a:latin typeface="EBS주시경 Bold" charset="0"/>
                  <a:ea typeface="EBS주시경 Bold" charset="0"/>
                </a:rPr>
                <a:t>들의 모습은</a:t>
              </a:r>
              <a:r>
                <a:rPr lang="en-US" altLang="ko-KR" sz="3200" spc="-100" dirty="0">
                  <a:latin typeface="EBS주시경 Bold" charset="0"/>
                  <a:ea typeface="EBS주시경 Bold" charset="0"/>
                </a:rPr>
                <a:t>?</a:t>
              </a:r>
              <a:r>
                <a:rPr lang="ko-KR" altLang="en-US" sz="3200" spc="-100" dirty="0">
                  <a:solidFill>
                    <a:srgbClr val="8A0000"/>
                  </a:solidFill>
                  <a:latin typeface="EBS주시경 Bold" charset="0"/>
                  <a:ea typeface="EBS주시경 Bold" charset="0"/>
                </a:rPr>
                <a:t> </a:t>
              </a:r>
              <a:endParaRPr lang="ko-KR" altLang="en-US" sz="3200" dirty="0">
                <a:solidFill>
                  <a:srgbClr val="8A0000"/>
                </a:solidFill>
                <a:latin typeface="EBS주시경 Bold" charset="0"/>
                <a:ea typeface="EBS주시경 Bold" charset="0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899795" y="1917065"/>
              <a:ext cx="1297305" cy="1270"/>
            </a:xfrm>
            <a:prstGeom prst="line">
              <a:avLst/>
            </a:prstGeom>
            <a:ln w="28575" cap="flat" cmpd="sng">
              <a:solidFill>
                <a:schemeClr val="tx1">
                  <a:lumMod val="95000"/>
                  <a:lumOff val="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9D1CC3E-8B29-460B-830F-B1FF5152188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4255" y="2212340"/>
            <a:ext cx="7090410" cy="3178175"/>
          </a:xfrm>
          <a:prstGeom prst="rect">
            <a:avLst/>
          </a:prstGeom>
          <a:noFill/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80615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384"/>
            <a:ext cx="9144635" cy="6858635"/>
          </a:xfrm>
          <a:prstGeom prst="rect">
            <a:avLst/>
          </a:prstGeom>
          <a:noFill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46AC000-25E1-47A1-B008-7E8749464B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83" y="1168960"/>
            <a:ext cx="4713173" cy="16847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FEFDCB4-7EEB-443B-863F-F0488EA16C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47" y="2983940"/>
            <a:ext cx="2981325" cy="2705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63CD3B8-E055-4E93-A176-C2F17D3657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060848"/>
            <a:ext cx="3540669" cy="37998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6749"/>
            <a:ext cx="9144635" cy="6858635"/>
          </a:xfrm>
          <a:prstGeom prst="rect">
            <a:avLst/>
          </a:prstGeom>
          <a:noFill/>
        </p:spPr>
      </p:pic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5E4E6BB6-DE80-418D-864B-F394850916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05" y="476672"/>
            <a:ext cx="4102695" cy="23077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ED258A5-2729-47CB-A8A2-1EFF4C6BD7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257" y="749162"/>
            <a:ext cx="3948438" cy="23563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F669C72-3C01-4895-B4DC-92ECC3CF66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495" y="3182815"/>
            <a:ext cx="3023551" cy="301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2022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6749"/>
            <a:ext cx="9144635" cy="6858635"/>
          </a:xfrm>
          <a:prstGeom prst="rect">
            <a:avLst/>
          </a:prstGeom>
          <a:noFill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F2DDD7-2875-4057-835D-D85DD2030C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24" y="1183892"/>
            <a:ext cx="3949633" cy="31683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FFFD60-59F3-44F3-A953-4960FA277B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169" y="1519595"/>
            <a:ext cx="4433220" cy="249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648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6749"/>
            <a:ext cx="9144635" cy="6858635"/>
          </a:xfrm>
          <a:prstGeom prst="rect">
            <a:avLst/>
          </a:prstGeom>
          <a:noFill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A0041C2-3F83-4A58-8550-5100A59C68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772816"/>
            <a:ext cx="3172630" cy="27814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A20C79B-B5AB-4BE7-A3B1-3E550F581C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692696"/>
            <a:ext cx="4104456" cy="570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8040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8368C0F-72EB-44DC-9226-3CDFC4F1A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0"/>
            <a:ext cx="91085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281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10940" y="2125345"/>
            <a:ext cx="4841240" cy="3403600"/>
          </a:xfrm>
          <a:prstGeom prst="rect">
            <a:avLst/>
          </a:prstGeom>
          <a:noFill/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TextBox 15"/>
          <p:cNvSpPr txBox="1">
            <a:spLocks/>
          </p:cNvSpPr>
          <p:nvPr/>
        </p:nvSpPr>
        <p:spPr>
          <a:xfrm>
            <a:off x="591821" y="2122170"/>
            <a:ext cx="3166110" cy="278537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5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1929년 11월 </a:t>
            </a:r>
            <a:r>
              <a:rPr sz="25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광주에서</a:t>
            </a:r>
            <a:r>
              <a:rPr sz="25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5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시작되어</a:t>
            </a:r>
            <a:r>
              <a:rPr sz="25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5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이듬해</a:t>
            </a:r>
            <a:r>
              <a:rPr sz="25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3월까지 </a:t>
            </a:r>
            <a:r>
              <a:rPr sz="25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전국에서</a:t>
            </a:r>
            <a:r>
              <a:rPr sz="25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5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벌어진</a:t>
            </a:r>
            <a:r>
              <a:rPr sz="25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5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학생들의</a:t>
            </a:r>
            <a:r>
              <a:rPr sz="25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5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시위운동으로</a:t>
            </a:r>
            <a:r>
              <a:rPr sz="25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3ㆍ1운동 </a:t>
            </a:r>
            <a:r>
              <a:rPr sz="25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이후</a:t>
            </a:r>
            <a:r>
              <a:rPr sz="25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5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가장</a:t>
            </a:r>
            <a:r>
              <a:rPr sz="25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큰 </a:t>
            </a:r>
            <a:r>
              <a:rPr sz="25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규모로</a:t>
            </a:r>
            <a:r>
              <a:rPr sz="25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5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벌어진</a:t>
            </a:r>
            <a:r>
              <a:rPr sz="25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5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항일운동</a:t>
            </a:r>
            <a:r>
              <a:rPr sz="25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.</a:t>
            </a:r>
            <a:endParaRPr lang="ko-KR" altLang="en-US" sz="2500" dirty="0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dirty="0">
              <a:latin typeface="나눔바른고딕 Light" charset="0"/>
              <a:ea typeface="나눔바른고딕 Light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55650" y="826135"/>
            <a:ext cx="6889115" cy="1090930"/>
            <a:chOff x="755650" y="826135"/>
            <a:chExt cx="6889115" cy="1090930"/>
          </a:xfrm>
        </p:grpSpPr>
        <p:sp>
          <p:nvSpPr>
            <p:cNvPr id="7" name="TextBox 6"/>
            <p:cNvSpPr txBox="1">
              <a:spLocks/>
            </p:cNvSpPr>
            <p:nvPr/>
          </p:nvSpPr>
          <p:spPr>
            <a:xfrm>
              <a:off x="755650" y="826135"/>
              <a:ext cx="6889750" cy="9531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>
                  <a:latin typeface="EBS주시경 Bold" charset="0"/>
                  <a:ea typeface="EBS주시경 Bold" charset="0"/>
                </a:rPr>
                <a:t>첫째</a:t>
              </a:r>
            </a:p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3200" spc="-100">
                  <a:latin typeface="EBS주시경 Bold" charset="0"/>
                  <a:ea typeface="EBS주시경 Bold" charset="0"/>
                </a:rPr>
                <a:t>1929년 </a:t>
              </a:r>
              <a:r>
                <a:rPr lang="en-US" altLang="ko-KR" sz="3200" spc="-100">
                  <a:latin typeface="EBS주시경 Bold" charset="0"/>
                  <a:ea typeface="EBS주시경 Bold" charset="0"/>
                </a:rPr>
                <a:t>, </a:t>
              </a:r>
              <a:r>
                <a:rPr lang="ko-KR" altLang="en-US" sz="3200" spc="-100">
                  <a:solidFill>
                    <a:srgbClr val="8A0000"/>
                  </a:solidFill>
                  <a:latin typeface="EBS주시경 Bold" charset="0"/>
                  <a:ea typeface="EBS주시경 Bold" charset="0"/>
                </a:rPr>
                <a:t>광주학생 항일운동</a:t>
              </a:r>
              <a:endParaRPr lang="ko-KR" altLang="en-US" sz="3200">
                <a:solidFill>
                  <a:srgbClr val="8A0000"/>
                </a:solidFill>
                <a:latin typeface="EBS주시경 Bold" charset="0"/>
                <a:ea typeface="EBS주시경 Bold" charset="0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904875" y="1916430"/>
              <a:ext cx="1350010" cy="1270"/>
            </a:xfrm>
            <a:prstGeom prst="line">
              <a:avLst/>
            </a:prstGeom>
            <a:ln w="28575" cap="flat" cmpd="sng">
              <a:solidFill>
                <a:schemeClr val="tx1">
                  <a:lumMod val="95000"/>
                  <a:lumOff val="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15317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D670F43B-1D29-438D-AD22-7B8B8DDB3E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65125"/>
            <a:ext cx="4185140" cy="27238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7306D9-A523-435A-9D46-625BB8809A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801" y="365125"/>
            <a:ext cx="4322679" cy="28131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F8C8B5D-7864-459A-B6D0-EF3F0F596C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1" y="3543416"/>
            <a:ext cx="4185140" cy="28099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00352D2-E5E6-4C6F-9497-2EDE1AB82E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801" y="3518724"/>
            <a:ext cx="4322678" cy="29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761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92325" y="980440"/>
            <a:ext cx="738505" cy="43922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3600" spc="-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S주시경 Light" panose="02020603020101020101" pitchFamily="18" charset="-127"/>
                <a:ea typeface="EBS주시경 Light" panose="02020603020101020101" pitchFamily="18" charset="-127"/>
              </a:rPr>
              <a:t>경청해주셔서</a:t>
            </a:r>
            <a:endParaRPr lang="en-US" altLang="ko-KR" sz="3600" spc="-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S주시경 Light" panose="02020603020101020101" pitchFamily="18" charset="-127"/>
              <a:ea typeface="EBS주시경 Light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9355" y="958215"/>
            <a:ext cx="1198880" cy="4145915"/>
          </a:xfrm>
          <a:prstGeom prst="rect">
            <a:avLst/>
          </a:prstGeom>
          <a:noFill/>
        </p:spPr>
        <p:txBody>
          <a:bodyPr vert="eaVert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600" spc="-500">
                <a:latin typeface="EBS주시경 Bold" charset="0"/>
                <a:ea typeface="EBS주시경 Bold" charset="0"/>
              </a:rPr>
              <a:t>감사합니다.</a:t>
            </a:r>
            <a:endParaRPr lang="ko-KR" altLang="en-US" sz="6600">
              <a:latin typeface="EBS주시경 Bold" charset="0"/>
              <a:ea typeface="EBS주시경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141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88080" y="1996440"/>
            <a:ext cx="4732655" cy="2748280"/>
          </a:xfrm>
          <a:prstGeom prst="rect">
            <a:avLst/>
          </a:prstGeom>
          <a:noFill/>
        </p:spPr>
      </p:pic>
      <p:sp>
        <p:nvSpPr>
          <p:cNvPr id="4" name="TextBox 3"/>
          <p:cNvSpPr txBox="1">
            <a:spLocks/>
          </p:cNvSpPr>
          <p:nvPr/>
        </p:nvSpPr>
        <p:spPr>
          <a:xfrm>
            <a:off x="744220" y="908050"/>
            <a:ext cx="3578225" cy="7537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dirty="0" err="1">
                <a:latin typeface="EBS주시경 Bold" charset="0"/>
                <a:ea typeface="EBS주시경 Bold" charset="0"/>
              </a:rPr>
              <a:t>첫째</a:t>
            </a:r>
            <a:endParaRPr lang="ko-KR" altLang="en-US" sz="1800" dirty="0">
              <a:latin typeface="EBS주시경 Bold" charset="0"/>
              <a:ea typeface="EBS주시경 Bold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500" spc="-100" dirty="0" err="1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광주학생</a:t>
            </a:r>
            <a:r>
              <a:rPr sz="2500" spc="-100" dirty="0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 </a:t>
            </a:r>
            <a:r>
              <a:rPr sz="2500" spc="-100" dirty="0" err="1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항일운동</a:t>
            </a:r>
            <a:r>
              <a:rPr sz="2500" spc="-100" dirty="0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, </a:t>
            </a:r>
            <a:r>
              <a:rPr sz="2500" b="0" spc="-100" dirty="0" err="1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발단</a:t>
            </a:r>
            <a:endParaRPr lang="ko-KR" altLang="en-US" sz="2500" dirty="0">
              <a:solidFill>
                <a:srgbClr val="8A0000"/>
              </a:solidFill>
              <a:latin typeface="EBS주시경 Bold" charset="0"/>
              <a:ea typeface="EBS주시경 Bold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539553" y="1996440"/>
            <a:ext cx="3007558" cy="24019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5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1929년 10월 30일 </a:t>
            </a:r>
            <a:r>
              <a:rPr sz="25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광주에서</a:t>
            </a:r>
            <a:r>
              <a:rPr sz="25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5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나주로</a:t>
            </a:r>
            <a:r>
              <a:rPr sz="25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5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가는</a:t>
            </a:r>
            <a:r>
              <a:rPr sz="25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5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통학열차</a:t>
            </a:r>
            <a:r>
              <a:rPr sz="25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5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안에서</a:t>
            </a:r>
            <a:r>
              <a:rPr sz="25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5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일어난</a:t>
            </a:r>
            <a:r>
              <a:rPr sz="25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5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광주고등보통학교</a:t>
            </a:r>
            <a:r>
              <a:rPr sz="25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5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학생들과</a:t>
            </a:r>
            <a:r>
              <a:rPr sz="25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5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일본인</a:t>
            </a:r>
            <a:r>
              <a:rPr sz="25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5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학교인</a:t>
            </a:r>
            <a:r>
              <a:rPr sz="25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5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광주중학</a:t>
            </a:r>
            <a:r>
              <a:rPr sz="25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5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학생들의</a:t>
            </a:r>
            <a:r>
              <a:rPr sz="25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5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충돌</a:t>
            </a:r>
            <a:r>
              <a:rPr sz="25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.</a:t>
            </a:r>
            <a:endParaRPr lang="ko-KR" altLang="en-US" sz="2500" dirty="0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>
            <a:off x="3722370" y="4877434"/>
            <a:ext cx="4615815" cy="9239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dirty="0">
                <a:latin typeface="EBS주시경 Light" panose="02020603020101020101" pitchFamily="18" charset="-127"/>
                <a:ea typeface="EBS주시경 Light" panose="02020603020101020101" pitchFamily="18" charset="-127"/>
              </a:rPr>
              <a:t>&lt;</a:t>
            </a:r>
            <a:r>
              <a:rPr sz="1800" dirty="0" err="1">
                <a:latin typeface="EBS주시경 Light" panose="02020603020101020101" pitchFamily="18" charset="-127"/>
                <a:ea typeface="EBS주시경 Light" panose="02020603020101020101" pitchFamily="18" charset="-127"/>
              </a:rPr>
              <a:t>일본인</a:t>
            </a:r>
            <a:r>
              <a:rPr sz="1800" dirty="0">
                <a:latin typeface="EBS주시경 Light" panose="02020603020101020101" pitchFamily="18" charset="-127"/>
                <a:ea typeface="EBS주시경 Light" panose="02020603020101020101" pitchFamily="18" charset="-127"/>
              </a:rPr>
              <a:t> </a:t>
            </a:r>
            <a:r>
              <a:rPr sz="1800" dirty="0" err="1">
                <a:latin typeface="EBS주시경 Light" panose="02020603020101020101" pitchFamily="18" charset="-127"/>
                <a:ea typeface="EBS주시경 Light" panose="02020603020101020101" pitchFamily="18" charset="-127"/>
              </a:rPr>
              <a:t>학생이</a:t>
            </a:r>
            <a:r>
              <a:rPr sz="1800" dirty="0">
                <a:latin typeface="EBS주시경 Light" panose="02020603020101020101" pitchFamily="18" charset="-127"/>
                <a:ea typeface="EBS주시경 Light" panose="02020603020101020101" pitchFamily="18" charset="-127"/>
              </a:rPr>
              <a:t> </a:t>
            </a:r>
            <a:r>
              <a:rPr sz="1800" dirty="0" err="1">
                <a:latin typeface="EBS주시경 Light" panose="02020603020101020101" pitchFamily="18" charset="-127"/>
                <a:ea typeface="EBS주시경 Light" panose="02020603020101020101" pitchFamily="18" charset="-127"/>
              </a:rPr>
              <a:t>광주여고보</a:t>
            </a:r>
            <a:r>
              <a:rPr sz="1800" dirty="0">
                <a:latin typeface="EBS주시경 Light" panose="02020603020101020101" pitchFamily="18" charset="-127"/>
                <a:ea typeface="EBS주시경 Light" panose="02020603020101020101" pitchFamily="18" charset="-127"/>
              </a:rPr>
              <a:t> 3학년인 </a:t>
            </a:r>
            <a:r>
              <a:rPr sz="1800" dirty="0" err="1">
                <a:latin typeface="EBS주시경 Light" panose="02020603020101020101" pitchFamily="18" charset="-127"/>
                <a:ea typeface="EBS주시경 Light" panose="02020603020101020101" pitchFamily="18" charset="-127"/>
              </a:rPr>
              <a:t>박기옥등을</a:t>
            </a:r>
            <a:r>
              <a:rPr sz="1800" dirty="0">
                <a:latin typeface="EBS주시경 Light" panose="02020603020101020101" pitchFamily="18" charset="-127"/>
                <a:ea typeface="EBS주시경 Light" panose="02020603020101020101" pitchFamily="18" charset="-127"/>
              </a:rPr>
              <a:t> </a:t>
            </a:r>
            <a:r>
              <a:rPr sz="1800" dirty="0" err="1">
                <a:latin typeface="EBS주시경 Light" panose="02020603020101020101" pitchFamily="18" charset="-127"/>
                <a:ea typeface="EBS주시경 Light" panose="02020603020101020101" pitchFamily="18" charset="-127"/>
              </a:rPr>
              <a:t>희롱하였고</a:t>
            </a:r>
            <a:r>
              <a:rPr sz="1800" dirty="0">
                <a:latin typeface="EBS주시경 Light" panose="02020603020101020101" pitchFamily="18" charset="-127"/>
                <a:ea typeface="EBS주시경 Light" panose="02020603020101020101" pitchFamily="18" charset="-127"/>
              </a:rPr>
              <a:t> </a:t>
            </a:r>
            <a:r>
              <a:rPr sz="1800" dirty="0" err="1">
                <a:latin typeface="EBS주시경 Light" panose="02020603020101020101" pitchFamily="18" charset="-127"/>
                <a:ea typeface="EBS주시경 Light" panose="02020603020101020101" pitchFamily="18" charset="-127"/>
              </a:rPr>
              <a:t>이를</a:t>
            </a:r>
            <a:r>
              <a:rPr sz="1800" dirty="0">
                <a:latin typeface="EBS주시경 Light" panose="02020603020101020101" pitchFamily="18" charset="-127"/>
                <a:ea typeface="EBS주시경 Light" panose="02020603020101020101" pitchFamily="18" charset="-127"/>
              </a:rPr>
              <a:t> </a:t>
            </a:r>
            <a:r>
              <a:rPr sz="1800" dirty="0" err="1">
                <a:latin typeface="EBS주시경 Light" panose="02020603020101020101" pitchFamily="18" charset="-127"/>
                <a:ea typeface="EBS주시경 Light" panose="02020603020101020101" pitchFamily="18" charset="-127"/>
              </a:rPr>
              <a:t>목격한</a:t>
            </a:r>
            <a:r>
              <a:rPr sz="1800" dirty="0">
                <a:latin typeface="EBS주시경 Light" panose="02020603020101020101" pitchFamily="18" charset="-127"/>
                <a:ea typeface="EBS주시경 Light" panose="02020603020101020101" pitchFamily="18" charset="-127"/>
              </a:rPr>
              <a:t> </a:t>
            </a:r>
            <a:r>
              <a:rPr sz="1800" dirty="0" err="1">
                <a:latin typeface="EBS주시경 Light" panose="02020603020101020101" pitchFamily="18" charset="-127"/>
                <a:ea typeface="EBS주시경 Light" panose="02020603020101020101" pitchFamily="18" charset="-127"/>
              </a:rPr>
              <a:t>박기옥의</a:t>
            </a:r>
            <a:r>
              <a:rPr sz="1800" dirty="0">
                <a:latin typeface="EBS주시경 Light" panose="02020603020101020101" pitchFamily="18" charset="-127"/>
                <a:ea typeface="EBS주시경 Light" panose="02020603020101020101" pitchFamily="18" charset="-127"/>
              </a:rPr>
              <a:t> </a:t>
            </a:r>
            <a:r>
              <a:rPr sz="1800" dirty="0" err="1">
                <a:latin typeface="EBS주시경 Light" panose="02020603020101020101" pitchFamily="18" charset="-127"/>
                <a:ea typeface="EBS주시경 Light" panose="02020603020101020101" pitchFamily="18" charset="-127"/>
              </a:rPr>
              <a:t>사촌동생</a:t>
            </a:r>
            <a:r>
              <a:rPr sz="1800" dirty="0">
                <a:latin typeface="EBS주시경 Light" panose="02020603020101020101" pitchFamily="18" charset="-127"/>
                <a:ea typeface="EBS주시경 Light" panose="02020603020101020101" pitchFamily="18" charset="-127"/>
              </a:rPr>
              <a:t> </a:t>
            </a:r>
            <a:r>
              <a:rPr sz="1800" dirty="0" err="1">
                <a:latin typeface="EBS주시경 Light" panose="02020603020101020101" pitchFamily="18" charset="-127"/>
                <a:ea typeface="EBS주시경 Light" panose="02020603020101020101" pitchFamily="18" charset="-127"/>
              </a:rPr>
              <a:t>박준채가</a:t>
            </a:r>
            <a:r>
              <a:rPr sz="1800" dirty="0">
                <a:latin typeface="EBS주시경 Light" panose="02020603020101020101" pitchFamily="18" charset="-127"/>
                <a:ea typeface="EBS주시경 Light" panose="02020603020101020101" pitchFamily="18" charset="-127"/>
              </a:rPr>
              <a:t> </a:t>
            </a:r>
            <a:r>
              <a:rPr sz="1800" dirty="0" err="1">
                <a:latin typeface="EBS주시경 Light" panose="02020603020101020101" pitchFamily="18" charset="-127"/>
                <a:ea typeface="EBS주시경 Light" panose="02020603020101020101" pitchFamily="18" charset="-127"/>
              </a:rPr>
              <a:t>싸움</a:t>
            </a:r>
            <a:r>
              <a:rPr sz="1800" dirty="0">
                <a:latin typeface="EBS주시경 Light" panose="02020603020101020101" pitchFamily="18" charset="-127"/>
                <a:ea typeface="EBS주시경 Light" panose="02020603020101020101" pitchFamily="18" charset="-127"/>
              </a:rPr>
              <a:t>&gt;</a:t>
            </a:r>
            <a:endParaRPr lang="ko-KR" altLang="en-US" sz="1800" dirty="0">
              <a:latin typeface="EBS주시경 Light" panose="02020603020101020101" pitchFamily="18" charset="-127"/>
              <a:ea typeface="EBS주시경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8056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635" cy="6858635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68190" y="1275080"/>
            <a:ext cx="3617595" cy="2319020"/>
          </a:xfrm>
          <a:prstGeom prst="rect">
            <a:avLst/>
          </a:prstGeom>
          <a:noFill/>
        </p:spPr>
      </p:pic>
      <p:sp>
        <p:nvSpPr>
          <p:cNvPr id="4" name="TextBox 3"/>
          <p:cNvSpPr txBox="1">
            <a:spLocks/>
          </p:cNvSpPr>
          <p:nvPr/>
        </p:nvSpPr>
        <p:spPr>
          <a:xfrm>
            <a:off x="744220" y="802640"/>
            <a:ext cx="3578225" cy="7537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EBS주시경 Bold" charset="0"/>
                <a:ea typeface="EBS주시경 Bold" charset="0"/>
              </a:rPr>
              <a:t>첫째</a:t>
            </a:r>
            <a:endParaRPr lang="ko-KR" altLang="en-US" sz="1800">
              <a:latin typeface="EBS주시경 Bold" charset="0"/>
              <a:ea typeface="EBS주시경 Bold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500" spc="-100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광주학생 항일운동, </a:t>
            </a:r>
            <a:r>
              <a:rPr sz="2500" b="0" spc="-10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과정</a:t>
            </a:r>
            <a:endParaRPr lang="ko-KR" altLang="en-US" sz="2500">
              <a:solidFill>
                <a:srgbClr val="8A0000"/>
              </a:solidFill>
              <a:latin typeface="EBS주시경 Bold" charset="0"/>
              <a:ea typeface="EBS주시경 Bold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739775" y="1726565"/>
            <a:ext cx="3735705" cy="19069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&lt;1차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항일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운동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&gt;</a:t>
            </a:r>
            <a:endParaRPr lang="ko-KR" altLang="en-US" sz="2000" dirty="0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dirty="0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광주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농고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학생들이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작은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규모로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항일운동</a:t>
            </a:r>
            <a:r>
              <a:rPr sz="2000" dirty="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 </a:t>
            </a:r>
            <a:r>
              <a:rPr sz="2000" dirty="0" err="1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시작</a:t>
            </a:r>
            <a:endParaRPr lang="ko-KR" altLang="en-US" sz="2000" dirty="0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dirty="0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dirty="0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5" y="3339465"/>
            <a:ext cx="3769995" cy="2650490"/>
          </a:xfrm>
          <a:prstGeom prst="rect">
            <a:avLst/>
          </a:prstGeom>
          <a:noFill/>
        </p:spPr>
      </p:pic>
      <p:sp>
        <p:nvSpPr>
          <p:cNvPr id="7" name="텍스트 상자 6"/>
          <p:cNvSpPr txBox="1">
            <a:spLocks/>
          </p:cNvSpPr>
          <p:nvPr/>
        </p:nvSpPr>
        <p:spPr>
          <a:xfrm>
            <a:off x="4569460" y="3677285"/>
            <a:ext cx="4285615" cy="2367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&lt;2차 항일 운동&gt;</a:t>
            </a:r>
            <a:endParaRPr lang="ko-KR" altLang="en-US" sz="2000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광주 학교들의 동맹 휴교</a:t>
            </a:r>
            <a:endParaRPr lang="ko-KR" altLang="en-US" sz="2000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학생-&gt; 학교 차원으로 규모 확대</a:t>
            </a:r>
            <a:endParaRPr lang="ko-KR" altLang="en-US" sz="2000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&lt;-광주여자고등보통학교</a:t>
            </a:r>
            <a:endParaRPr lang="ko-KR" altLang="en-US" sz="1000"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635" cy="6858635"/>
          </a:xfrm>
          <a:prstGeom prst="rect">
            <a:avLst/>
          </a:prstGeom>
          <a:noFill/>
        </p:spPr>
      </p:pic>
      <p:pic>
        <p:nvPicPr>
          <p:cNvPr id="3" name="그림 2" descr="C:/Users/user/AppData/Roaming/PolarisOffice/ETemp/32412_13024112/fImage802162702889.jpe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59125" y="1844040"/>
            <a:ext cx="5449570" cy="3771265"/>
          </a:xfrm>
          <a:prstGeom prst="rect">
            <a:avLst/>
          </a:prstGeom>
          <a:noFill/>
        </p:spPr>
      </p:pic>
      <p:sp>
        <p:nvSpPr>
          <p:cNvPr id="4" name="TextBox 3"/>
          <p:cNvSpPr txBox="1">
            <a:spLocks/>
          </p:cNvSpPr>
          <p:nvPr/>
        </p:nvSpPr>
        <p:spPr>
          <a:xfrm>
            <a:off x="744220" y="908050"/>
            <a:ext cx="5574030" cy="7537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EBS주시경 Bold" charset="0"/>
                <a:ea typeface="EBS주시경 Bold" charset="0"/>
              </a:rPr>
              <a:t>첫째</a:t>
            </a:r>
            <a:endParaRPr lang="ko-KR" altLang="en-US" sz="1800">
              <a:latin typeface="EBS주시경 Bold" charset="0"/>
              <a:ea typeface="EBS주시경 Bold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500" spc="-100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광주학생 항일운동, </a:t>
            </a:r>
            <a:r>
              <a:rPr sz="2500" spc="-10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주요 인물 및 단체</a:t>
            </a:r>
            <a:endParaRPr lang="ko-KR" altLang="en-US" sz="2500">
              <a:solidFill>
                <a:srgbClr val="8A0000"/>
              </a:solidFill>
              <a:latin typeface="EBS주시경 Bold" charset="0"/>
              <a:ea typeface="EBS주시경 Bold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>
            <a:off x="904240" y="1726565"/>
            <a:ext cx="2256155" cy="17862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000" b="0" i="0" u="sng" spc="-10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신간회 </a:t>
            </a:r>
            <a:endParaRPr lang="ko-KR" altLang="en-US" sz="3000" b="0" i="0" u="sng">
              <a:solidFill>
                <a:schemeClr val="tx1"/>
              </a:solidFill>
              <a:latin typeface="EBS주시경 Bold" charset="0"/>
              <a:ea typeface="EBS주시경 Bold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000" b="0" i="0" u="sng">
              <a:solidFill>
                <a:schemeClr val="tx1"/>
              </a:solidFill>
              <a:latin typeface="EBS주시경 Bold" charset="0"/>
              <a:ea typeface="EBS주시경 Bold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500" b="0" i="0" spc="-10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-전국에 지회와 분회를 조직</a:t>
            </a:r>
            <a:endParaRPr lang="ko-KR" altLang="en-US" sz="2500" b="0" i="0">
              <a:solidFill>
                <a:schemeClr val="tx1"/>
              </a:solidFill>
              <a:latin typeface="EBS주시경 Bold" charset="0"/>
              <a:ea typeface="EBS주시경 Bold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635" cy="6858635"/>
          </a:xfrm>
          <a:prstGeom prst="rect">
            <a:avLst/>
          </a:prstGeom>
          <a:noFill/>
        </p:spPr>
      </p:pic>
      <p:pic>
        <p:nvPicPr>
          <p:cNvPr id="3" name="그림 2" descr="C:/Users/user/AppData/Roaming/PolarisOffice/ETemp/32412_13024112/fImage235042758796.jpe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02530" y="1938020"/>
            <a:ext cx="3489325" cy="3817620"/>
          </a:xfrm>
          <a:prstGeom prst="rect">
            <a:avLst/>
          </a:prstGeom>
          <a:noFill/>
        </p:spPr>
      </p:pic>
      <p:sp>
        <p:nvSpPr>
          <p:cNvPr id="4" name="TextBox 3"/>
          <p:cNvSpPr txBox="1">
            <a:spLocks/>
          </p:cNvSpPr>
          <p:nvPr/>
        </p:nvSpPr>
        <p:spPr>
          <a:xfrm>
            <a:off x="744220" y="908050"/>
            <a:ext cx="5574030" cy="7537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EBS주시경 Bold" charset="0"/>
                <a:ea typeface="EBS주시경 Bold" charset="0"/>
              </a:rPr>
              <a:t>첫째</a:t>
            </a:r>
            <a:endParaRPr lang="ko-KR" altLang="en-US" sz="1800">
              <a:latin typeface="EBS주시경 Bold" charset="0"/>
              <a:ea typeface="EBS주시경 Bold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500" spc="-100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광주학생 항일운동, </a:t>
            </a:r>
            <a:r>
              <a:rPr sz="2500" spc="-10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주요 인물 및 단체</a:t>
            </a:r>
            <a:endParaRPr lang="ko-KR" altLang="en-US" sz="2500">
              <a:solidFill>
                <a:srgbClr val="8A0000"/>
              </a:solidFill>
              <a:latin typeface="EBS주시경 Bold" charset="0"/>
              <a:ea typeface="EBS주시경 Bold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>
            <a:off x="739775" y="1797050"/>
            <a:ext cx="4264025" cy="29406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000" b="0" i="0" u="sng" spc="-10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조선청년동맹(청년 조직)</a:t>
            </a:r>
            <a:endParaRPr lang="ko-KR" altLang="en-US" sz="3000" b="0" i="0" u="sng">
              <a:solidFill>
                <a:schemeClr val="tx1"/>
              </a:solidFill>
              <a:latin typeface="EBS주시경 Bold" charset="0"/>
              <a:ea typeface="EBS주시경 Bold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000" b="0" i="0" u="sng">
              <a:solidFill>
                <a:schemeClr val="tx1"/>
              </a:solidFill>
              <a:latin typeface="EBS주시경 Bold" charset="0"/>
              <a:ea typeface="EBS주시경 Bold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500" b="0" i="0" spc="-10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광주청년 동맹지사-장석천</a:t>
            </a:r>
            <a:endParaRPr lang="ko-KR" altLang="en-US" sz="2500" b="0" i="0">
              <a:solidFill>
                <a:schemeClr val="tx1"/>
              </a:solidFill>
              <a:latin typeface="EBS주시경 Bold" charset="0"/>
              <a:ea typeface="EBS주시경 Bold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0" i="0">
              <a:solidFill>
                <a:schemeClr val="tx1"/>
              </a:solidFill>
              <a:latin typeface="EBS주시경 Bold" charset="0"/>
              <a:ea typeface="EBS주시경 Bold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500" b="0" i="0" spc="-10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학생 비밀결사로 광주로 조사단을 파견하여 광주학생운동에 대한 대책을 협의</a:t>
            </a:r>
            <a:endParaRPr lang="ko-KR" altLang="en-US" sz="2500" b="0" i="0">
              <a:solidFill>
                <a:schemeClr val="tx1"/>
              </a:solidFill>
              <a:latin typeface="EBS주시경 Bold" charset="0"/>
              <a:ea typeface="EBS주시경 Bold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635" cy="6858635"/>
          </a:xfrm>
          <a:prstGeom prst="rect">
            <a:avLst/>
          </a:prstGeom>
          <a:noFill/>
        </p:spPr>
      </p:pic>
      <p:sp>
        <p:nvSpPr>
          <p:cNvPr id="4" name="TextBox 3"/>
          <p:cNvSpPr txBox="1">
            <a:spLocks/>
          </p:cNvSpPr>
          <p:nvPr/>
        </p:nvSpPr>
        <p:spPr>
          <a:xfrm>
            <a:off x="744220" y="908050"/>
            <a:ext cx="5574030" cy="7537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EBS주시경 Bold" charset="0"/>
                <a:ea typeface="EBS주시경 Bold" charset="0"/>
              </a:rPr>
              <a:t>첫째</a:t>
            </a:r>
            <a:endParaRPr lang="ko-KR" altLang="en-US" sz="1800">
              <a:latin typeface="EBS주시경 Bold" charset="0"/>
              <a:ea typeface="EBS주시경 Bold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500" spc="-100">
                <a:solidFill>
                  <a:srgbClr val="8A0000"/>
                </a:solidFill>
                <a:latin typeface="EBS주시경 Bold" charset="0"/>
                <a:ea typeface="EBS주시경 Bold" charset="0"/>
              </a:rPr>
              <a:t>광주학생 항일운동, </a:t>
            </a:r>
            <a:r>
              <a:rPr sz="2500" spc="-10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주요 인물 및 단체</a:t>
            </a:r>
            <a:endParaRPr lang="ko-KR" altLang="en-US" sz="2500">
              <a:solidFill>
                <a:srgbClr val="8A0000"/>
              </a:solidFill>
              <a:latin typeface="EBS주시경 Bold" charset="0"/>
              <a:ea typeface="EBS주시경 Bold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29380" y="3404870"/>
            <a:ext cx="4526280" cy="2960370"/>
          </a:xfrm>
          <a:prstGeom prst="rect">
            <a:avLst/>
          </a:prstGeom>
          <a:noFill/>
        </p:spPr>
      </p:pic>
      <p:sp>
        <p:nvSpPr>
          <p:cNvPr id="6" name="텍스트 상자 5"/>
          <p:cNvSpPr txBox="1">
            <a:spLocks/>
          </p:cNvSpPr>
          <p:nvPr/>
        </p:nvSpPr>
        <p:spPr>
          <a:xfrm>
            <a:off x="880745" y="1832610"/>
            <a:ext cx="7375525" cy="1324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000" b="0" i="0" u="sng" spc="-10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성진회(독서회)</a:t>
            </a:r>
            <a:endParaRPr lang="ko-KR" altLang="en-US" sz="3000" b="0" i="0" u="sng">
              <a:solidFill>
                <a:schemeClr val="tx1"/>
              </a:solidFill>
              <a:latin typeface="EBS주시경 Bold" charset="0"/>
              <a:ea typeface="EBS주시경 Bold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0" i="0">
              <a:solidFill>
                <a:schemeClr val="tx1"/>
              </a:solidFill>
              <a:latin typeface="EBS주시경 Bold" charset="0"/>
              <a:ea typeface="EBS주시경 Bold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500" b="0" i="0" spc="-100">
                <a:solidFill>
                  <a:schemeClr val="tx1"/>
                </a:solidFill>
                <a:latin typeface="EBS주시경 Bold" charset="0"/>
                <a:ea typeface="EBS주시경 Bold" charset="0"/>
              </a:rPr>
              <a:t>장재성을 필두로 조직적인 항일운동 전개</a:t>
            </a:r>
            <a:endParaRPr lang="ko-KR" altLang="en-US" sz="2500" b="0" i="0">
              <a:solidFill>
                <a:schemeClr val="tx1"/>
              </a:solidFill>
              <a:latin typeface="EBS주시경 Bold" charset="0"/>
              <a:ea typeface="EBS주시경 Bold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" y="3417570"/>
            <a:ext cx="2358390" cy="28422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Pages>35</Pages>
  <Words>1072</Words>
  <Characters>0</Characters>
  <Application>Microsoft Office PowerPoint</Application>
  <DocSecurity>0</DocSecurity>
  <PresentationFormat>화면 슬라이드 쇼(4:3)</PresentationFormat>
  <Lines>0</Lines>
  <Paragraphs>219</Paragraphs>
  <Slides>41</Slides>
  <Notes>34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8" baseType="lpstr">
      <vt:lpstr>EBS주시경 Bold</vt:lpstr>
      <vt:lpstr>EBS주시경 Light</vt:lpstr>
      <vt:lpstr>EBS주시경 Medium</vt:lpstr>
      <vt:lpstr>나눔바른고딕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/>
  <cp:revision>3</cp:revision>
  <dcterms:modified xsi:type="dcterms:W3CDTF">2019-11-30T03:01:47Z</dcterms:modified>
</cp:coreProperties>
</file>